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433" r:id="rId2"/>
    <p:sldId id="494" r:id="rId3"/>
    <p:sldId id="428" r:id="rId4"/>
    <p:sldId id="430" r:id="rId5"/>
    <p:sldId id="362" r:id="rId6"/>
    <p:sldId id="444" r:id="rId7"/>
    <p:sldId id="445" r:id="rId8"/>
    <p:sldId id="447" r:id="rId9"/>
    <p:sldId id="388" r:id="rId10"/>
    <p:sldId id="389" r:id="rId11"/>
    <p:sldId id="453" r:id="rId12"/>
    <p:sldId id="450" r:id="rId13"/>
    <p:sldId id="451" r:id="rId14"/>
    <p:sldId id="434" r:id="rId15"/>
    <p:sldId id="435" r:id="rId16"/>
    <p:sldId id="436" r:id="rId17"/>
    <p:sldId id="437" r:id="rId18"/>
    <p:sldId id="438" r:id="rId19"/>
    <p:sldId id="439" r:id="rId20"/>
    <p:sldId id="452" r:id="rId21"/>
    <p:sldId id="448" r:id="rId22"/>
    <p:sldId id="459" r:id="rId23"/>
    <p:sldId id="493" r:id="rId24"/>
  </p:sldIdLst>
  <p:sldSz cx="16459200" cy="10972800"/>
  <p:notesSz cx="7315200" cy="9601200"/>
  <p:defaultTextStyle>
    <a:defPPr>
      <a:defRPr lang="en-US"/>
    </a:defPPr>
    <a:lvl1pPr marL="0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1pPr>
    <a:lvl2pPr marL="783732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2pPr>
    <a:lvl3pPr marL="1567464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3pPr>
    <a:lvl4pPr marL="2351197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4pPr>
    <a:lvl5pPr marL="3134929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5pPr>
    <a:lvl6pPr marL="3918661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6pPr>
    <a:lvl7pPr marL="4702393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7pPr>
    <a:lvl8pPr marL="5486125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8pPr>
    <a:lvl9pPr marL="6269858" algn="l" defTabSz="1567464" rtl="0" eaLnBrk="1" latinLnBrk="0" hangingPunct="1">
      <a:defRPr sz="3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64">
          <p15:clr>
            <a:srgbClr val="A4A3A4"/>
          </p15:clr>
        </p15:guide>
        <p15:guide id="2" pos="10367">
          <p15:clr>
            <a:srgbClr val="A4A3A4"/>
          </p15:clr>
        </p15:guide>
        <p15:guide id="3" orient="horz" pos="6240">
          <p15:clr>
            <a:srgbClr val="A4A3A4"/>
          </p15:clr>
        </p15:guide>
        <p15:guide id="4" pos="993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 userDrawn="1">
          <p15:clr>
            <a:srgbClr val="A4A3A4"/>
          </p15:clr>
        </p15:guide>
        <p15:guide id="2" pos="2304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12" autoAdjust="0"/>
    <p:restoredTop sz="86460" autoAdjust="0"/>
  </p:normalViewPr>
  <p:slideViewPr>
    <p:cSldViewPr showGuides="1">
      <p:cViewPr varScale="1">
        <p:scale>
          <a:sx n="70" d="100"/>
          <a:sy n="70" d="100"/>
        </p:scale>
        <p:origin x="978" y="72"/>
      </p:cViewPr>
      <p:guideLst>
        <p:guide orient="horz" pos="864"/>
        <p:guide pos="10367"/>
        <p:guide orient="horz" pos="6240"/>
        <p:guide pos="9936"/>
      </p:guideLst>
    </p:cSldViewPr>
  </p:slideViewPr>
  <p:outlineViewPr>
    <p:cViewPr>
      <p:scale>
        <a:sx n="33" d="100"/>
        <a:sy n="33" d="100"/>
      </p:scale>
      <p:origin x="0" y="-293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63" d="100"/>
          <a:sy n="63" d="100"/>
        </p:scale>
        <p:origin x="3120" y="4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2"/>
            <a:ext cx="3169699" cy="480227"/>
          </a:xfrm>
          <a:prstGeom prst="rect">
            <a:avLst/>
          </a:prstGeom>
        </p:spPr>
        <p:txBody>
          <a:bodyPr vert="horz" lIns="95446" tIns="47724" rIns="95446" bIns="47724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833" y="2"/>
            <a:ext cx="3169699" cy="480227"/>
          </a:xfrm>
          <a:prstGeom prst="rect">
            <a:avLst/>
          </a:prstGeom>
        </p:spPr>
        <p:txBody>
          <a:bodyPr vert="horz" lIns="95446" tIns="47724" rIns="95446" bIns="47724" rtlCol="0"/>
          <a:lstStyle>
            <a:lvl1pPr algn="r">
              <a:defRPr sz="1300"/>
            </a:lvl1pPr>
          </a:lstStyle>
          <a:p>
            <a:fld id="{D9A64943-C4B3-4E56-9892-701E35A9B045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3" y="9119330"/>
            <a:ext cx="3169699" cy="480227"/>
          </a:xfrm>
          <a:prstGeom prst="rect">
            <a:avLst/>
          </a:prstGeom>
        </p:spPr>
        <p:txBody>
          <a:bodyPr vert="horz" lIns="95446" tIns="47724" rIns="95446" bIns="47724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833" y="9119330"/>
            <a:ext cx="3169699" cy="480227"/>
          </a:xfrm>
          <a:prstGeom prst="rect">
            <a:avLst/>
          </a:prstGeom>
        </p:spPr>
        <p:txBody>
          <a:bodyPr vert="horz" lIns="95446" tIns="47724" rIns="95446" bIns="47724" rtlCol="0" anchor="b"/>
          <a:lstStyle>
            <a:lvl1pPr algn="r">
              <a:defRPr sz="1300"/>
            </a:lvl1pPr>
          </a:lstStyle>
          <a:p>
            <a:fld id="{3FE1DD71-11EE-4638-BEE6-DC5611DCE6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09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3" y="0"/>
            <a:ext cx="3169920" cy="480060"/>
          </a:xfrm>
          <a:prstGeom prst="rect">
            <a:avLst/>
          </a:prstGeom>
        </p:spPr>
        <p:txBody>
          <a:bodyPr vert="horz" lIns="96544" tIns="48270" rIns="96544" bIns="48270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9" y="0"/>
            <a:ext cx="3169920" cy="480060"/>
          </a:xfrm>
          <a:prstGeom prst="rect">
            <a:avLst/>
          </a:prstGeom>
        </p:spPr>
        <p:txBody>
          <a:bodyPr vert="horz" lIns="96544" tIns="48270" rIns="96544" bIns="48270" rtlCol="0"/>
          <a:lstStyle>
            <a:lvl1pPr algn="r">
              <a:defRPr sz="1300"/>
            </a:lvl1pPr>
          </a:lstStyle>
          <a:p>
            <a:fld id="{31913EF4-70F7-4479-8AEF-D8617AB59463}" type="datetimeFigureOut">
              <a:rPr lang="en-US" smtClean="0"/>
              <a:t>5/22/2020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57263" y="719138"/>
            <a:ext cx="5400675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544" tIns="48270" rIns="96544" bIns="4827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1" y="4560572"/>
            <a:ext cx="5852160" cy="4320540"/>
          </a:xfrm>
          <a:prstGeom prst="rect">
            <a:avLst/>
          </a:prstGeom>
        </p:spPr>
        <p:txBody>
          <a:bodyPr vert="horz" lIns="96544" tIns="48270" rIns="96544" bIns="4827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3" y="9119472"/>
            <a:ext cx="3169920" cy="480060"/>
          </a:xfrm>
          <a:prstGeom prst="rect">
            <a:avLst/>
          </a:prstGeom>
        </p:spPr>
        <p:txBody>
          <a:bodyPr vert="horz" lIns="96544" tIns="48270" rIns="96544" bIns="48270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9" y="9119472"/>
            <a:ext cx="3169920" cy="480060"/>
          </a:xfrm>
          <a:prstGeom prst="rect">
            <a:avLst/>
          </a:prstGeom>
        </p:spPr>
        <p:txBody>
          <a:bodyPr vert="horz" lIns="96544" tIns="48270" rIns="96544" bIns="48270" rtlCol="0" anchor="b"/>
          <a:lstStyle>
            <a:lvl1pPr algn="r">
              <a:defRPr sz="1300"/>
            </a:lvl1pPr>
          </a:lstStyle>
          <a:p>
            <a:fld id="{589A821F-F731-469E-A8E9-A460F0A7AB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35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783732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567464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2351197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3134929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3918661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4702393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5486125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6269858" algn="l" defTabSz="156746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89A821F-F731-469E-A8E9-A460F0A7AB5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2717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86279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350" y="10183347"/>
            <a:ext cx="1114425" cy="4846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10456545" y="10210800"/>
            <a:ext cx="5469255" cy="480131"/>
          </a:xfrm>
          <a:prstGeom prst="rect">
            <a:avLst/>
          </a:prstGeom>
          <a:noFill/>
        </p:spPr>
        <p:txBody>
          <a:bodyPr wrap="square" lIns="109728" tIns="54864" rIns="109728" bIns="54864" rtlCol="0">
            <a:spAutoFit/>
          </a:bodyPr>
          <a:lstStyle/>
          <a:p>
            <a:pPr algn="r"/>
            <a:r>
              <a:rPr lang="en-US" sz="1200" b="1" baseline="0" dirty="0">
                <a:latin typeface="Arial Narrow" panose="020B0606020202030204" pitchFamily="34" charset="0"/>
              </a:rPr>
              <a:t>HOTEL CONGRESS STAGE</a:t>
            </a:r>
          </a:p>
          <a:p>
            <a:pPr algn="r"/>
            <a:r>
              <a:rPr lang="en-US" sz="1200" baseline="0" dirty="0">
                <a:latin typeface="Arial Narrow" panose="020B0606020202030204" pitchFamily="34" charset="0"/>
              </a:rPr>
              <a:t>2020.02.20</a:t>
            </a:r>
          </a:p>
        </p:txBody>
      </p:sp>
    </p:spTree>
    <p:extLst>
      <p:ext uri="{BB962C8B-B14F-4D97-AF65-F5344CB8AC3E}">
        <p14:creationId xmlns:p14="http://schemas.microsoft.com/office/powerpoint/2010/main" val="1705527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dt="0"/>
  <p:txStyles>
    <p:titleStyle>
      <a:lvl1pPr algn="ctr" defTabSz="1567464" rtl="0" eaLnBrk="1" latinLnBrk="0" hangingPunct="1">
        <a:spcBef>
          <a:spcPct val="0"/>
        </a:spcBef>
        <a:buNone/>
        <a:defRPr sz="7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87800" indent="-587800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5500" kern="1200">
          <a:solidFill>
            <a:schemeClr val="tx1"/>
          </a:solidFill>
          <a:latin typeface="+mn-lt"/>
          <a:ea typeface="+mn-ea"/>
          <a:cs typeface="+mn-cs"/>
        </a:defRPr>
      </a:lvl1pPr>
      <a:lvl2pPr marL="1273565" indent="-489833" algn="l" defTabSz="1567464" rtl="0" eaLnBrk="1" latinLnBrk="0" hangingPunct="1">
        <a:spcBef>
          <a:spcPct val="20000"/>
        </a:spcBef>
        <a:buFont typeface="Arial" panose="020B0604020202020204" pitchFamily="34" charset="0"/>
        <a:buChar char="–"/>
        <a:defRPr sz="4800" kern="1200">
          <a:solidFill>
            <a:schemeClr val="tx1"/>
          </a:solidFill>
          <a:latin typeface="+mn-lt"/>
          <a:ea typeface="+mn-ea"/>
          <a:cs typeface="+mn-cs"/>
        </a:defRPr>
      </a:lvl2pPr>
      <a:lvl3pPr marL="1959331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4100" kern="1200">
          <a:solidFill>
            <a:schemeClr val="tx1"/>
          </a:solidFill>
          <a:latin typeface="+mn-lt"/>
          <a:ea typeface="+mn-ea"/>
          <a:cs typeface="+mn-cs"/>
        </a:defRPr>
      </a:lvl3pPr>
      <a:lvl4pPr marL="2743063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–"/>
        <a:defRPr sz="3500" kern="1200">
          <a:solidFill>
            <a:schemeClr val="tx1"/>
          </a:solidFill>
          <a:latin typeface="+mn-lt"/>
          <a:ea typeface="+mn-ea"/>
          <a:cs typeface="+mn-cs"/>
        </a:defRPr>
      </a:lvl4pPr>
      <a:lvl5pPr marL="3526795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»"/>
        <a:defRPr sz="3500" kern="1200">
          <a:solidFill>
            <a:schemeClr val="tx1"/>
          </a:solidFill>
          <a:latin typeface="+mn-lt"/>
          <a:ea typeface="+mn-ea"/>
          <a:cs typeface="+mn-cs"/>
        </a:defRPr>
      </a:lvl5pPr>
      <a:lvl6pPr marL="4310527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6pPr>
      <a:lvl7pPr marL="5094259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7pPr>
      <a:lvl8pPr marL="5877992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8pPr>
      <a:lvl9pPr marL="6661724" indent="-391866" algn="l" defTabSz="1567464" rtl="0" eaLnBrk="1" latinLnBrk="0" hangingPunct="1">
        <a:spcBef>
          <a:spcPct val="20000"/>
        </a:spcBef>
        <a:buFont typeface="Arial" panose="020B0604020202020204" pitchFamily="34" charset="0"/>
        <a:buChar char="•"/>
        <a:defRPr sz="3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1pPr>
      <a:lvl2pPr marL="783732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567464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351197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4pPr>
      <a:lvl5pPr marL="3134929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5pPr>
      <a:lvl6pPr marL="3918661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6pPr>
      <a:lvl7pPr marL="4702393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7pPr>
      <a:lvl8pPr marL="5486125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8pPr>
      <a:lvl9pPr marL="6269858" algn="l" defTabSz="1567464" rtl="0" eaLnBrk="1" latinLnBrk="0" hangingPunct="1">
        <a:defRPr sz="3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61210" y="10104620"/>
            <a:ext cx="16321790" cy="7919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n>
                <a:solidFill>
                  <a:schemeClr val="bg1"/>
                </a:solidFill>
              </a:ln>
              <a:solidFill>
                <a:srgbClr val="FF0000"/>
              </a:solidFill>
            </a:endParaRPr>
          </a:p>
        </p:txBody>
      </p:sp>
      <p:pic>
        <p:nvPicPr>
          <p:cNvPr id="1028" name="Picture 4" descr="Image result for hotel congress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1800" y="5857193"/>
            <a:ext cx="845794" cy="845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100" y="3609293"/>
            <a:ext cx="6639835" cy="3733800"/>
          </a:xfrm>
          <a:prstGeom prst="rect">
            <a:avLst/>
          </a:prstGeom>
        </p:spPr>
      </p:pic>
      <p:pic>
        <p:nvPicPr>
          <p:cNvPr id="1026" name="Picture 2" descr="M:\AutoCAD Library\photoshop\RMDC logo\rmdc_LOGO_201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32941" y="6172200"/>
            <a:ext cx="1154359" cy="42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0591800" y="6778888"/>
            <a:ext cx="3124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 Narrow" panose="020B0606020202030204" pitchFamily="34" charset="0"/>
              </a:rPr>
              <a:t>NEW STAGE &amp; STORAGE BUILDING</a:t>
            </a:r>
          </a:p>
          <a:p>
            <a:r>
              <a:rPr lang="en-US" sz="1000" b="1" dirty="0">
                <a:latin typeface="Arial Narrow" panose="020B0606020202030204" pitchFamily="34" charset="0"/>
              </a:rPr>
              <a:t>HOTEL CONGRESS</a:t>
            </a:r>
          </a:p>
          <a:p>
            <a:r>
              <a:rPr lang="en-US" sz="1000" dirty="0">
                <a:latin typeface="Arial Narrow" panose="020B0606020202030204" pitchFamily="34" charset="0"/>
              </a:rPr>
              <a:t>311 E CONGRESS   TUCSON   AZ  85701</a:t>
            </a:r>
          </a:p>
        </p:txBody>
      </p:sp>
    </p:spTree>
    <p:extLst>
      <p:ext uri="{BB962C8B-B14F-4D97-AF65-F5344CB8AC3E}">
        <p14:creationId xmlns:p14="http://schemas.microsoft.com/office/powerpoint/2010/main" val="35743045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3314889"/>
            <a:ext cx="12801600" cy="4343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1553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AE846129-2B39-4535-9D1D-66115D1242C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304800"/>
            <a:ext cx="14811851" cy="987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2278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27" y="990600"/>
            <a:ext cx="7251473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4924" y="990600"/>
            <a:ext cx="4775476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527" y="6111875"/>
            <a:ext cx="2286000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828800" y="4648200"/>
            <a:ext cx="4191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DESIGN CONCEPT - EXAMPLE OF BLACK PAINTED, EXPRESSED STRUCTURAL STEEL W/ LIGHTING</a:t>
            </a:r>
          </a:p>
          <a:p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753600" y="4724652"/>
            <a:ext cx="39624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EXISTING HOTEL CONGRESS PORTICO.  BLACK PAINTED METAL, EXPRESSED STRUCTURE &amp; LIGHTING</a:t>
            </a:r>
          </a:p>
        </p:txBody>
      </p:sp>
      <p:sp>
        <p:nvSpPr>
          <p:cNvPr id="4" name="Rectangle 3"/>
          <p:cNvSpPr/>
          <p:nvPr/>
        </p:nvSpPr>
        <p:spPr>
          <a:xfrm>
            <a:off x="1805354" y="9296400"/>
            <a:ext cx="17017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EXISTING HOTEL CONGRESS BRICK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RUNNING BOND</a:t>
            </a:r>
          </a:p>
        </p:txBody>
      </p:sp>
      <p:sp>
        <p:nvSpPr>
          <p:cNvPr id="7" name="Rectangle 6"/>
          <p:cNvSpPr/>
          <p:nvPr/>
        </p:nvSpPr>
        <p:spPr>
          <a:xfrm>
            <a:off x="4648200" y="9296400"/>
            <a:ext cx="34175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BRICK DIMENSIONS &amp; MATCHING MORTAR JOINTS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STACK BOND AT NEW WORK – DIFFERENTIATED FROM EXISTING HOTEL CONGRESS RUNNING BOND </a:t>
            </a:r>
          </a:p>
        </p:txBody>
      </p:sp>
      <p:sp>
        <p:nvSpPr>
          <p:cNvPr id="8" name="Rectangle 7"/>
          <p:cNvSpPr/>
          <p:nvPr/>
        </p:nvSpPr>
        <p:spPr>
          <a:xfrm>
            <a:off x="9753600" y="9296364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CUSTOM WIRE FACE BRICK &amp; COLOR FROM SUMMIT BRICK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(WIRE FACE NO SHOWN)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3727430" y="9735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 Narrow" panose="020B0606020202030204" pitchFamily="34" charset="0"/>
              </a:rPr>
              <a:t>MATERIALS &amp; STRUCTURE</a:t>
            </a:r>
          </a:p>
        </p:txBody>
      </p:sp>
      <p:pic>
        <p:nvPicPr>
          <p:cNvPr id="6" name="Picture 2" descr="https://www.summitbrick.com/assets/images/products/fullsize/tan/ashlan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3" t="5368" r="4131" b="6666"/>
          <a:stretch/>
        </p:blipFill>
        <p:spPr bwMode="auto">
          <a:xfrm>
            <a:off x="9854924" y="6111874"/>
            <a:ext cx="4775476" cy="3108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795EFDA2-A237-470F-8D92-73F6B7C8446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09" t="20156" r="13637" b="20053"/>
          <a:stretch/>
        </p:blipFill>
        <p:spPr>
          <a:xfrm>
            <a:off x="4724400" y="6111874"/>
            <a:ext cx="4659210" cy="3108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448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B9D44C6E-5281-486B-8D5C-4847F0DC77B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r="3677"/>
          <a:stretch/>
        </p:blipFill>
        <p:spPr>
          <a:xfrm>
            <a:off x="914401" y="885567"/>
            <a:ext cx="14173199" cy="53345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27430" y="9735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 Narrow" panose="020B0606020202030204" pitchFamily="34" charset="0"/>
              </a:rPr>
              <a:t>SCALE, PROPORTION &amp; RHYTHM</a:t>
            </a:r>
          </a:p>
        </p:txBody>
      </p:sp>
      <p:sp>
        <p:nvSpPr>
          <p:cNvPr id="5" name="Rectangle 4"/>
          <p:cNvSpPr/>
          <p:nvPr/>
        </p:nvSpPr>
        <p:spPr>
          <a:xfrm>
            <a:off x="1524000" y="4800600"/>
            <a:ext cx="82296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PLINTH</a:t>
            </a:r>
          </a:p>
        </p:txBody>
      </p:sp>
      <p:sp>
        <p:nvSpPr>
          <p:cNvPr id="6" name="Rectangle 5"/>
          <p:cNvSpPr/>
          <p:nvPr/>
        </p:nvSpPr>
        <p:spPr>
          <a:xfrm>
            <a:off x="1524000" y="3886200"/>
            <a:ext cx="5373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HEAD</a:t>
            </a:r>
          </a:p>
        </p:txBody>
      </p:sp>
      <p:sp>
        <p:nvSpPr>
          <p:cNvPr id="7" name="Rectangle 6"/>
          <p:cNvSpPr/>
          <p:nvPr/>
        </p:nvSpPr>
        <p:spPr>
          <a:xfrm>
            <a:off x="1524000" y="3657600"/>
            <a:ext cx="445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CAP</a:t>
            </a:r>
          </a:p>
        </p:txBody>
      </p:sp>
      <p:sp>
        <p:nvSpPr>
          <p:cNvPr id="8" name="Rectangle 7"/>
          <p:cNvSpPr/>
          <p:nvPr/>
        </p:nvSpPr>
        <p:spPr>
          <a:xfrm>
            <a:off x="14478000" y="4800600"/>
            <a:ext cx="82296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PLINTH</a:t>
            </a:r>
          </a:p>
        </p:txBody>
      </p:sp>
      <p:sp>
        <p:nvSpPr>
          <p:cNvPr id="9" name="Rectangle 8"/>
          <p:cNvSpPr/>
          <p:nvPr/>
        </p:nvSpPr>
        <p:spPr>
          <a:xfrm>
            <a:off x="14554200" y="3886200"/>
            <a:ext cx="537327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HEAD</a:t>
            </a:r>
          </a:p>
        </p:txBody>
      </p:sp>
      <p:sp>
        <p:nvSpPr>
          <p:cNvPr id="10" name="Rectangle 9"/>
          <p:cNvSpPr/>
          <p:nvPr/>
        </p:nvSpPr>
        <p:spPr>
          <a:xfrm>
            <a:off x="14641644" y="3657600"/>
            <a:ext cx="44595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CAP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743200" y="5971401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</a:rPr>
              <a:t>COLUMN </a:t>
            </a:r>
          </a:p>
          <a:p>
            <a:pPr algn="ctr"/>
            <a:r>
              <a:rPr lang="en-US" sz="1200" dirty="0">
                <a:latin typeface="Arial Narrow" panose="020B0606020202030204" pitchFamily="34" charset="0"/>
              </a:rPr>
              <a:t>WIDTH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9601200" y="5971400"/>
            <a:ext cx="2819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latin typeface="Arial Narrow" panose="020B0606020202030204" pitchFamily="34" charset="0"/>
              </a:rPr>
              <a:t>COLUMN </a:t>
            </a:r>
          </a:p>
          <a:p>
            <a:pPr algn="ctr"/>
            <a:r>
              <a:rPr lang="en-US" sz="1200" dirty="0">
                <a:latin typeface="Arial Narrow" panose="020B0606020202030204" pitchFamily="34" charset="0"/>
              </a:rPr>
              <a:t>WIDTH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5105400" y="60198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3 EQ. BAYS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1582400" y="6019800"/>
            <a:ext cx="21336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3 EQ. BAYS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D7B9EDF-0EAF-4761-A8F6-02B86B9C678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50" r="5061" b="-1"/>
          <a:stretch/>
        </p:blipFill>
        <p:spPr>
          <a:xfrm>
            <a:off x="833077" y="6361737"/>
            <a:ext cx="14178323" cy="2918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4359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867515"/>
            <a:ext cx="12877800" cy="72377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296400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CUSTOM COLOR WIRE FACE BRICK</a:t>
            </a:r>
          </a:p>
        </p:txBody>
      </p:sp>
      <p:sp>
        <p:nvSpPr>
          <p:cNvPr id="4" name="Rectangle 3"/>
          <p:cNvSpPr/>
          <p:nvPr/>
        </p:nvSpPr>
        <p:spPr>
          <a:xfrm>
            <a:off x="6400800" y="914400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BLACK PAINTED STEEL STRUCTURE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4572000" y="9144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HEAVY AGGREGATE CONCRETE PLATFORM</a:t>
            </a:r>
          </a:p>
          <a:p>
            <a:pPr algn="r"/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11201400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WOOD CEILING</a:t>
            </a:r>
          </a:p>
          <a:p>
            <a:endParaRPr lang="en-US" sz="1200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172200" y="990600"/>
            <a:ext cx="0" cy="510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001000" y="990600"/>
            <a:ext cx="0" cy="2209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9296400" y="990600"/>
            <a:ext cx="0" cy="3581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201400" y="990600"/>
            <a:ext cx="0" cy="129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472485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3865" y="1886154"/>
            <a:ext cx="12811471" cy="720049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6324600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CUSTOM COLOR WIRE FACE BRICK</a:t>
            </a:r>
          </a:p>
        </p:txBody>
      </p:sp>
      <p:sp>
        <p:nvSpPr>
          <p:cNvPr id="4" name="Rectangle 3"/>
          <p:cNvSpPr/>
          <p:nvPr/>
        </p:nvSpPr>
        <p:spPr>
          <a:xfrm>
            <a:off x="4495800" y="914400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BLACK PAINTED STEEL STRUCTURE</a:t>
            </a:r>
          </a:p>
        </p:txBody>
      </p:sp>
      <p:sp>
        <p:nvSpPr>
          <p:cNvPr id="6" name="Rectangle 5"/>
          <p:cNvSpPr/>
          <p:nvPr/>
        </p:nvSpPr>
        <p:spPr>
          <a:xfrm>
            <a:off x="8686800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WOOD CEILING</a:t>
            </a:r>
          </a:p>
          <a:p>
            <a:endParaRPr lang="en-US" sz="1200" dirty="0">
              <a:latin typeface="Arial Narrow" panose="020B0606020202030204" pitchFamily="34" charset="0"/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6096000" y="990600"/>
            <a:ext cx="0" cy="2514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6324600" y="990600"/>
            <a:ext cx="0" cy="426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8686800" y="990600"/>
            <a:ext cx="0" cy="2286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396511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" r="3340" b="8652"/>
          <a:stretch/>
        </p:blipFill>
        <p:spPr>
          <a:xfrm>
            <a:off x="1409700" y="1830474"/>
            <a:ext cx="13639800" cy="731185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5867400" y="914400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BLACK PAINTED STEEL STRUCTURE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3505200" y="9144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FLAT PANEL PANTED STEEL WITH 1” TRIM</a:t>
            </a:r>
          </a:p>
          <a:p>
            <a:pPr algn="r"/>
            <a:endParaRPr lang="en-US" sz="1200" dirty="0"/>
          </a:p>
        </p:txBody>
      </p:sp>
      <p:sp>
        <p:nvSpPr>
          <p:cNvPr id="6" name="Rectangle 5"/>
          <p:cNvSpPr/>
          <p:nvPr/>
        </p:nvSpPr>
        <p:spPr>
          <a:xfrm>
            <a:off x="9782322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WOOD CEILING</a:t>
            </a:r>
          </a:p>
          <a:p>
            <a:endParaRPr lang="en-US" sz="1200" dirty="0">
              <a:latin typeface="Arial Narrow" panose="020B0606020202030204" pitchFamily="34" charset="0"/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5105400" y="990600"/>
            <a:ext cx="0" cy="5105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467600" y="990600"/>
            <a:ext cx="0" cy="2743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9782322" y="990600"/>
            <a:ext cx="0" cy="297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0366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0" y="2068083"/>
            <a:ext cx="12725400" cy="71521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9829800" y="914400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BLACK PAINTED STEEL STRUCTURE</a:t>
            </a:r>
          </a:p>
        </p:txBody>
      </p:sp>
      <p:sp>
        <p:nvSpPr>
          <p:cNvPr id="5" name="Rectangle 4"/>
          <p:cNvSpPr/>
          <p:nvPr/>
        </p:nvSpPr>
        <p:spPr>
          <a:xfrm>
            <a:off x="5029200" y="914400"/>
            <a:ext cx="1600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FLAT PANEL PANTED STEEL WITH 1” TRIM</a:t>
            </a:r>
          </a:p>
          <a:p>
            <a:pPr algn="r"/>
            <a:endParaRPr lang="en-US" sz="1200" dirty="0"/>
          </a:p>
        </p:txBody>
      </p:sp>
      <p:cxnSp>
        <p:nvCxnSpPr>
          <p:cNvPr id="7" name="Straight Connector 6"/>
          <p:cNvCxnSpPr/>
          <p:nvPr/>
        </p:nvCxnSpPr>
        <p:spPr>
          <a:xfrm>
            <a:off x="6629400" y="990600"/>
            <a:ext cx="0" cy="441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9829800" y="990600"/>
            <a:ext cx="0" cy="2971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3152922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 Narrow" panose="020B0606020202030204" pitchFamily="34" charset="0"/>
              </a:rPr>
              <a:t>CUSTOM COLOR WIRE FACE BRICK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4648200" y="990600"/>
            <a:ext cx="0" cy="4267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7391400" y="914400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HEAVY AGGREGATE CONCRETE PLATFORM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7391400" y="990600"/>
            <a:ext cx="0" cy="52578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13563600" y="914398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HEAVY AGGREGATE CONCRETE PLATFORM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3563600" y="990598"/>
            <a:ext cx="0" cy="465354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11763522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 Narrow" panose="020B0606020202030204" pitchFamily="34" charset="0"/>
              </a:rPr>
              <a:t>CUSTOM COLOR WIRE FACE BRICK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13230078" y="990600"/>
            <a:ext cx="0" cy="38100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21578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0700" y="1867514"/>
            <a:ext cx="12877801" cy="723777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467600" y="914400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BLACK PAINTED STEEL STRUCTURE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067800" y="990600"/>
            <a:ext cx="0" cy="44196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12573000" y="914398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BLACK PAINTED STEEL STRUCTURE</a:t>
            </a:r>
          </a:p>
        </p:txBody>
      </p:sp>
      <p:cxnSp>
        <p:nvCxnSpPr>
          <p:cNvPr id="12" name="Straight Connector 11"/>
          <p:cNvCxnSpPr/>
          <p:nvPr/>
        </p:nvCxnSpPr>
        <p:spPr>
          <a:xfrm>
            <a:off x="12573000" y="990598"/>
            <a:ext cx="0" cy="58674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9401322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>
                <a:latin typeface="Arial Narrow" panose="020B0606020202030204" pitchFamily="34" charset="0"/>
              </a:rPr>
              <a:t>CUSTOM COLOR WIRE FACE BRICK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10867878" y="990600"/>
            <a:ext cx="0" cy="54864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82969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4320" y="1863929"/>
            <a:ext cx="12890561" cy="7244943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8610600" y="914398"/>
            <a:ext cx="16002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200" dirty="0"/>
              <a:t>HEAVY AGGREGATE CONCRETE PLATFORM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10563078" y="990598"/>
            <a:ext cx="0" cy="4191002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10591800" y="914400"/>
            <a:ext cx="149527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CUSTOM COLOR WIRE FACE BRICK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10229556" y="990600"/>
            <a:ext cx="0" cy="617220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355881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034E9FF-F37C-48C0-A413-8208BB2F8DC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05" b="1936"/>
          <a:stretch/>
        </p:blipFill>
        <p:spPr>
          <a:xfrm>
            <a:off x="2895600" y="76201"/>
            <a:ext cx="9126682" cy="10896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0183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9805" y="304800"/>
            <a:ext cx="14102195" cy="9780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18223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826614" y="1964587"/>
            <a:ext cx="6999463" cy="64230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3727430" y="9735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 Narrow" panose="020B0606020202030204" pitchFamily="34" charset="0"/>
              </a:rPr>
              <a:t>SITE UTILIZATION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781800" y="6027003"/>
            <a:ext cx="82296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EXISTING HOTEL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 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 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5791200" y="3200400"/>
            <a:ext cx="82296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PROPOSED </a:t>
            </a:r>
          </a:p>
          <a:p>
            <a:r>
              <a:rPr lang="en-US" sz="1200" dirty="0">
                <a:latin typeface="Arial Narrow" panose="020B0606020202030204" pitchFamily="34" charset="0"/>
              </a:rPr>
              <a:t>STAGE</a:t>
            </a:r>
          </a:p>
        </p:txBody>
      </p:sp>
      <p:sp>
        <p:nvSpPr>
          <p:cNvPr id="7" name="Rectangle 6"/>
          <p:cNvSpPr/>
          <p:nvPr/>
        </p:nvSpPr>
        <p:spPr>
          <a:xfrm rot="2621101">
            <a:off x="5585869" y="6139479"/>
            <a:ext cx="8229600" cy="27699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PROPERTY LINE</a:t>
            </a:r>
          </a:p>
        </p:txBody>
      </p:sp>
    </p:spTree>
    <p:extLst>
      <p:ext uri="{BB962C8B-B14F-4D97-AF65-F5344CB8AC3E}">
        <p14:creationId xmlns:p14="http://schemas.microsoft.com/office/powerpoint/2010/main" val="79208927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map&#10;&#10;Description automatically generated">
            <a:extLst>
              <a:ext uri="{FF2B5EF4-FFF2-40B4-BE49-F238E27FC236}">
                <a16:creationId xmlns:a16="http://schemas.microsoft.com/office/drawing/2014/main" id="{67845545-97E7-4D1C-8BDA-1831D905F38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55" r="4167" b="695"/>
          <a:stretch/>
        </p:blipFill>
        <p:spPr>
          <a:xfrm>
            <a:off x="742950" y="381000"/>
            <a:ext cx="14973300" cy="9765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901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1446189-B1A7-4EAC-A778-DABB395E59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228600"/>
            <a:ext cx="12801600" cy="9897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81339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0" t="3832" r="1154" b="1801"/>
          <a:stretch/>
        </p:blipFill>
        <p:spPr>
          <a:xfrm>
            <a:off x="2004059" y="1752834"/>
            <a:ext cx="12597765" cy="76408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Isosceles Triangle 2"/>
          <p:cNvSpPr>
            <a:spLocks noChangeAspect="1"/>
          </p:cNvSpPr>
          <p:nvPr/>
        </p:nvSpPr>
        <p:spPr>
          <a:xfrm>
            <a:off x="8150637" y="8110826"/>
            <a:ext cx="265176" cy="584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Isosceles Triangle 3"/>
          <p:cNvSpPr>
            <a:spLocks noChangeAspect="1"/>
          </p:cNvSpPr>
          <p:nvPr/>
        </p:nvSpPr>
        <p:spPr>
          <a:xfrm rot="5400000">
            <a:off x="5618526" y="5330827"/>
            <a:ext cx="265176" cy="584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Isosceles Triangle 4"/>
          <p:cNvSpPr>
            <a:spLocks/>
          </p:cNvSpPr>
          <p:nvPr/>
        </p:nvSpPr>
        <p:spPr>
          <a:xfrm rot="13320000">
            <a:off x="9048168" y="4477099"/>
            <a:ext cx="265176" cy="584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23"/>
          <p:cNvSpPr/>
          <p:nvPr/>
        </p:nvSpPr>
        <p:spPr>
          <a:xfrm>
            <a:off x="6248400" y="3048000"/>
            <a:ext cx="4178579" cy="4755883"/>
          </a:xfrm>
          <a:custGeom>
            <a:avLst/>
            <a:gdLst>
              <a:gd name="connsiteX0" fmla="*/ 0 w 4572000"/>
              <a:gd name="connsiteY0" fmla="*/ 0 h 4038600"/>
              <a:gd name="connsiteX1" fmla="*/ 4572000 w 4572000"/>
              <a:gd name="connsiteY1" fmla="*/ 0 h 4038600"/>
              <a:gd name="connsiteX2" fmla="*/ 4572000 w 4572000"/>
              <a:gd name="connsiteY2" fmla="*/ 4038600 h 4038600"/>
              <a:gd name="connsiteX3" fmla="*/ 0 w 4572000"/>
              <a:gd name="connsiteY3" fmla="*/ 4038600 h 4038600"/>
              <a:gd name="connsiteX4" fmla="*/ 0 w 4572000"/>
              <a:gd name="connsiteY4" fmla="*/ 0 h 4038600"/>
              <a:gd name="connsiteX0" fmla="*/ 0 w 4572000"/>
              <a:gd name="connsiteY0" fmla="*/ 0 h 4038600"/>
              <a:gd name="connsiteX1" fmla="*/ 4572000 w 4572000"/>
              <a:gd name="connsiteY1" fmla="*/ 0 h 4038600"/>
              <a:gd name="connsiteX2" fmla="*/ 4406900 w 4572000"/>
              <a:gd name="connsiteY2" fmla="*/ 3841750 h 4038600"/>
              <a:gd name="connsiteX3" fmla="*/ 0 w 4572000"/>
              <a:gd name="connsiteY3" fmla="*/ 4038600 h 4038600"/>
              <a:gd name="connsiteX4" fmla="*/ 0 w 4572000"/>
              <a:gd name="connsiteY4" fmla="*/ 0 h 4038600"/>
              <a:gd name="connsiteX0" fmla="*/ 0 w 4406900"/>
              <a:gd name="connsiteY0" fmla="*/ 0 h 4038600"/>
              <a:gd name="connsiteX1" fmla="*/ 4394200 w 4406900"/>
              <a:gd name="connsiteY1" fmla="*/ 3219450 h 4038600"/>
              <a:gd name="connsiteX2" fmla="*/ 4406900 w 4406900"/>
              <a:gd name="connsiteY2" fmla="*/ 3841750 h 4038600"/>
              <a:gd name="connsiteX3" fmla="*/ 0 w 4406900"/>
              <a:gd name="connsiteY3" fmla="*/ 4038600 h 4038600"/>
              <a:gd name="connsiteX4" fmla="*/ 0 w 4406900"/>
              <a:gd name="connsiteY4" fmla="*/ 0 h 4038600"/>
              <a:gd name="connsiteX0" fmla="*/ 0 w 4438650"/>
              <a:gd name="connsiteY0" fmla="*/ 0 h 4991100"/>
              <a:gd name="connsiteX1" fmla="*/ 4425950 w 4438650"/>
              <a:gd name="connsiteY1" fmla="*/ 4171950 h 4991100"/>
              <a:gd name="connsiteX2" fmla="*/ 4438650 w 4438650"/>
              <a:gd name="connsiteY2" fmla="*/ 4794250 h 4991100"/>
              <a:gd name="connsiteX3" fmla="*/ 31750 w 4438650"/>
              <a:gd name="connsiteY3" fmla="*/ 4991100 h 4991100"/>
              <a:gd name="connsiteX4" fmla="*/ 0 w 4438650"/>
              <a:gd name="connsiteY4" fmla="*/ 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38650" h="4991100">
                <a:moveTo>
                  <a:pt x="0" y="0"/>
                </a:moveTo>
                <a:lnTo>
                  <a:pt x="4425950" y="4171950"/>
                </a:lnTo>
                <a:lnTo>
                  <a:pt x="4438650" y="4794250"/>
                </a:lnTo>
                <a:lnTo>
                  <a:pt x="31750" y="4991100"/>
                </a:lnTo>
                <a:lnTo>
                  <a:pt x="0" y="0"/>
                </a:lnTo>
                <a:close/>
              </a:path>
            </a:pathLst>
          </a:custGeom>
          <a:ln w="57150">
            <a:solidFill>
              <a:srgbClr val="00206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2700000">
            <a:off x="7342139" y="3548003"/>
            <a:ext cx="15447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  <a:latin typeface="Arial Narrow" panose="020B0606020202030204" pitchFamily="34" charset="0"/>
              </a:rPr>
              <a:t>N. TOOLE AVE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88677" y="5115934"/>
            <a:ext cx="1544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SITE</a:t>
            </a:r>
          </a:p>
        </p:txBody>
      </p:sp>
      <p:sp>
        <p:nvSpPr>
          <p:cNvPr id="9" name="TextBox 8"/>
          <p:cNvSpPr txBox="1"/>
          <p:nvPr/>
        </p:nvSpPr>
        <p:spPr>
          <a:xfrm rot="21418026">
            <a:off x="8423470" y="8451786"/>
            <a:ext cx="1855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002060"/>
                </a:solidFill>
                <a:latin typeface="Arial Narrow" panose="020B0606020202030204" pitchFamily="34" charset="0"/>
              </a:rPr>
              <a:t>E. CONGRESS ST</a:t>
            </a:r>
          </a:p>
        </p:txBody>
      </p:sp>
      <p:sp>
        <p:nvSpPr>
          <p:cNvPr id="10" name="TextBox 9"/>
          <p:cNvSpPr txBox="1"/>
          <p:nvPr/>
        </p:nvSpPr>
        <p:spPr>
          <a:xfrm rot="16860000">
            <a:off x="12017455" y="4668497"/>
            <a:ext cx="15447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  <a:latin typeface="Arial Narrow" panose="020B0606020202030204" pitchFamily="34" charset="0"/>
              </a:rPr>
              <a:t>N. FOURTH AVE</a:t>
            </a:r>
          </a:p>
        </p:txBody>
      </p:sp>
      <p:sp>
        <p:nvSpPr>
          <p:cNvPr id="11" name="Isosceles Triangle 10"/>
          <p:cNvSpPr>
            <a:spLocks noChangeAspect="1"/>
          </p:cNvSpPr>
          <p:nvPr/>
        </p:nvSpPr>
        <p:spPr>
          <a:xfrm rot="2183159">
            <a:off x="5474280" y="8084164"/>
            <a:ext cx="265176" cy="584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Isosceles Triangle 11"/>
          <p:cNvSpPr>
            <a:spLocks noChangeAspect="1"/>
          </p:cNvSpPr>
          <p:nvPr/>
        </p:nvSpPr>
        <p:spPr>
          <a:xfrm rot="9060000">
            <a:off x="5644254" y="1926753"/>
            <a:ext cx="265176" cy="584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Isosceles Triangle 12"/>
          <p:cNvSpPr>
            <a:spLocks noChangeAspect="1"/>
          </p:cNvSpPr>
          <p:nvPr/>
        </p:nvSpPr>
        <p:spPr>
          <a:xfrm rot="18780000">
            <a:off x="11068065" y="7869920"/>
            <a:ext cx="265176" cy="584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 rot="5400000">
            <a:off x="4886690" y="4590929"/>
            <a:ext cx="15447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1" dirty="0">
                <a:solidFill>
                  <a:srgbClr val="002060"/>
                </a:solidFill>
                <a:latin typeface="Arial Narrow" panose="020B0606020202030204" pitchFamily="34" charset="0"/>
              </a:rPr>
              <a:t>N. FIFTH AVE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08214" y="5453650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1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161706" y="4462046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346240" y="8351516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43563" y="8386049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3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1195596" y="8119225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554151" y="1905000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5</a:t>
            </a:r>
          </a:p>
        </p:txBody>
      </p:sp>
      <p:sp>
        <p:nvSpPr>
          <p:cNvPr id="23" name="Arc 22"/>
          <p:cNvSpPr/>
          <p:nvPr/>
        </p:nvSpPr>
        <p:spPr>
          <a:xfrm rot="6047137">
            <a:off x="4824940" y="1265221"/>
            <a:ext cx="1531269" cy="1531269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c 23"/>
          <p:cNvSpPr/>
          <p:nvPr/>
        </p:nvSpPr>
        <p:spPr>
          <a:xfrm rot="16409551">
            <a:off x="10560819" y="7589019"/>
            <a:ext cx="1531269" cy="1531269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c 24"/>
          <p:cNvSpPr/>
          <p:nvPr/>
        </p:nvSpPr>
        <p:spPr>
          <a:xfrm rot="21201222">
            <a:off x="4731962" y="7866463"/>
            <a:ext cx="1531269" cy="1531269"/>
          </a:xfrm>
          <a:prstGeom prst="arc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Isosceles Triangle 34"/>
          <p:cNvSpPr>
            <a:spLocks noChangeAspect="1"/>
          </p:cNvSpPr>
          <p:nvPr/>
        </p:nvSpPr>
        <p:spPr>
          <a:xfrm>
            <a:off x="5522438" y="6750627"/>
            <a:ext cx="265176" cy="584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5514471" y="7035107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7</a:t>
            </a:r>
          </a:p>
        </p:txBody>
      </p:sp>
      <p:sp>
        <p:nvSpPr>
          <p:cNvPr id="37" name="Isosceles Triangle 36"/>
          <p:cNvSpPr>
            <a:spLocks noChangeAspect="1"/>
          </p:cNvSpPr>
          <p:nvPr/>
        </p:nvSpPr>
        <p:spPr>
          <a:xfrm rot="5400000">
            <a:off x="6661912" y="8338312"/>
            <a:ext cx="265176" cy="58420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6434221" y="8458200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8</a:t>
            </a:r>
          </a:p>
        </p:txBody>
      </p:sp>
      <p:sp>
        <p:nvSpPr>
          <p:cNvPr id="39" name="Isosceles Triangle 38"/>
          <p:cNvSpPr>
            <a:spLocks noChangeAspect="1"/>
          </p:cNvSpPr>
          <p:nvPr/>
        </p:nvSpPr>
        <p:spPr>
          <a:xfrm rot="8100000">
            <a:off x="6643464" y="2369901"/>
            <a:ext cx="249035" cy="548640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6513514" y="2345323"/>
            <a:ext cx="3794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  <a:latin typeface="Arial Narrow" panose="020B0606020202030204" pitchFamily="34" charset="0"/>
              </a:rPr>
              <a:t>6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727430" y="9735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 Narrow" panose="020B0606020202030204" pitchFamily="34" charset="0"/>
              </a:rPr>
              <a:t>AERIAL &amp; PHOTO KEY</a:t>
            </a:r>
          </a:p>
        </p:txBody>
      </p:sp>
    </p:spTree>
    <p:extLst>
      <p:ext uri="{BB962C8B-B14F-4D97-AF65-F5344CB8AC3E}">
        <p14:creationId xmlns:p14="http://schemas.microsoft.com/office/powerpoint/2010/main" val="228482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905000" y="5943600"/>
            <a:ext cx="20781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02</a:t>
            </a:r>
            <a:r>
              <a:rPr lang="en-US" sz="1200" dirty="0">
                <a:latin typeface="Arial Narrow" panose="020B0606020202030204" pitchFamily="34" charset="0"/>
              </a:rPr>
              <a:t> North Toole Avenue Elevations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05000" y="3044543"/>
            <a:ext cx="2023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01</a:t>
            </a:r>
            <a:r>
              <a:rPr lang="en-US" sz="1200" dirty="0">
                <a:latin typeface="Arial Narrow" panose="020B0606020202030204" pitchFamily="34" charset="0"/>
              </a:rPr>
              <a:t> North Fifth Avenue Elevations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1905000" y="9092510"/>
            <a:ext cx="18293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03</a:t>
            </a:r>
            <a:r>
              <a:rPr lang="en-US" sz="1200" dirty="0">
                <a:latin typeface="Arial Narrow" panose="020B0606020202030204" pitchFamily="34" charset="0"/>
              </a:rPr>
              <a:t> E Congress St. Elevations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58" y="3728241"/>
            <a:ext cx="12597765" cy="20829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058" y="6477000"/>
            <a:ext cx="12597766" cy="250382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600200"/>
            <a:ext cx="12773024" cy="144434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727430" y="9735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 Narrow" panose="020B0606020202030204" pitchFamily="34" charset="0"/>
              </a:rPr>
              <a:t>SITE PHOTOS</a:t>
            </a:r>
          </a:p>
        </p:txBody>
      </p:sp>
    </p:spTree>
    <p:extLst>
      <p:ext uri="{BB962C8B-B14F-4D97-AF65-F5344CB8AC3E}">
        <p14:creationId xmlns:p14="http://schemas.microsoft.com/office/powerpoint/2010/main" val="10746877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58"/>
          <a:stretch/>
        </p:blipFill>
        <p:spPr>
          <a:xfrm>
            <a:off x="1828800" y="914401"/>
            <a:ext cx="6088966" cy="4093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6"/>
          <a:stretch/>
        </p:blipFill>
        <p:spPr>
          <a:xfrm>
            <a:off x="8534400" y="914400"/>
            <a:ext cx="6090902" cy="409369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752600" y="4953000"/>
            <a:ext cx="2608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04 </a:t>
            </a:r>
            <a:r>
              <a:rPr lang="en-US" sz="1200" dirty="0">
                <a:latin typeface="Arial Narrow" panose="020B0606020202030204" pitchFamily="34" charset="0"/>
              </a:rPr>
              <a:t>Site looking northeast – Congress / Fifth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4334" y="4953000"/>
            <a:ext cx="23198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08</a:t>
            </a:r>
            <a:r>
              <a:rPr lang="en-US" sz="1200" dirty="0">
                <a:latin typeface="Arial Narrow" panose="020B0606020202030204" pitchFamily="34" charset="0"/>
              </a:rPr>
              <a:t> Site looking east– Congress / Fifth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4"/>
          <a:stretch/>
        </p:blipFill>
        <p:spPr>
          <a:xfrm>
            <a:off x="1821106" y="5484055"/>
            <a:ext cx="6060318" cy="409369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86"/>
          <a:stretch/>
        </p:blipFill>
        <p:spPr>
          <a:xfrm>
            <a:off x="8534400" y="5484056"/>
            <a:ext cx="6090902" cy="409369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52600" y="9525000"/>
            <a:ext cx="16946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07 </a:t>
            </a:r>
            <a:r>
              <a:rPr lang="en-US" sz="1200" dirty="0">
                <a:latin typeface="Arial Narrow" panose="020B0606020202030204" pitchFamily="34" charset="0"/>
              </a:rPr>
              <a:t>Site looking north - Fifth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424334" y="9525000"/>
            <a:ext cx="24239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05</a:t>
            </a:r>
            <a:r>
              <a:rPr lang="en-US" sz="1200" dirty="0">
                <a:latin typeface="Arial Narrow" panose="020B0606020202030204" pitchFamily="34" charset="0"/>
              </a:rPr>
              <a:t> Site looking southeast – Toole / Fifth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27430" y="9735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 Narrow" panose="020B0606020202030204" pitchFamily="34" charset="0"/>
              </a:rPr>
              <a:t>SITE PHOTOS</a:t>
            </a:r>
          </a:p>
        </p:txBody>
      </p:sp>
    </p:spTree>
    <p:extLst>
      <p:ext uri="{BB962C8B-B14F-4D97-AF65-F5344CB8AC3E}">
        <p14:creationId xmlns:p14="http://schemas.microsoft.com/office/powerpoint/2010/main" val="13810561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752600" y="4953000"/>
            <a:ext cx="1769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06 </a:t>
            </a:r>
            <a:r>
              <a:rPr lang="en-US" sz="1200" dirty="0">
                <a:latin typeface="Arial Narrow" panose="020B0606020202030204" pitchFamily="34" charset="0"/>
              </a:rPr>
              <a:t>Site looking south - Toole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429154" y="4953000"/>
            <a:ext cx="2683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09</a:t>
            </a:r>
            <a:r>
              <a:rPr lang="en-US" sz="1200" dirty="0">
                <a:latin typeface="Arial Narrow" panose="020B0606020202030204" pitchFamily="34" charset="0"/>
              </a:rPr>
              <a:t> Site looking northwest – Toole / Congress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34"/>
          <a:stretch/>
        </p:blipFill>
        <p:spPr>
          <a:xfrm>
            <a:off x="1828140" y="914401"/>
            <a:ext cx="6060317" cy="409369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370"/>
          <a:stretch/>
        </p:blipFill>
        <p:spPr>
          <a:xfrm>
            <a:off x="8520835" y="904533"/>
            <a:ext cx="6104467" cy="4103566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3727430" y="9735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 Narrow" panose="020B0606020202030204" pitchFamily="34" charset="0"/>
              </a:rPr>
              <a:t>SITE PHOTOS</a:t>
            </a:r>
          </a:p>
        </p:txBody>
      </p:sp>
    </p:spTree>
    <p:extLst>
      <p:ext uri="{BB962C8B-B14F-4D97-AF65-F5344CB8AC3E}">
        <p14:creationId xmlns:p14="http://schemas.microsoft.com/office/powerpoint/2010/main" val="25347570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97" t="28872" r="50827" b="20769"/>
          <a:stretch/>
        </p:blipFill>
        <p:spPr bwMode="auto">
          <a:xfrm>
            <a:off x="1422828" y="5117864"/>
            <a:ext cx="3505787" cy="4711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185138" y="7772400"/>
            <a:ext cx="4667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latin typeface="Arial Narrow" panose="020B0606020202030204" pitchFamily="34" charset="0"/>
              </a:rPr>
              <a:t>SITE</a:t>
            </a:r>
            <a:endParaRPr lang="en-US" sz="1200" dirty="0">
              <a:latin typeface="Arial Narrow" panose="020B0606020202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017670" y="8486001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55670" y="8486001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12670" y="8486000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57400" y="7952601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04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383130" y="7239000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78547" y="6655932"/>
            <a:ext cx="3257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06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727430" y="9735979"/>
            <a:ext cx="21336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b="1" dirty="0">
                <a:latin typeface="Arial Narrow" panose="020B0606020202030204" pitchFamily="34" charset="0"/>
              </a:rPr>
              <a:t>DEVELOPMENT ZONE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910324"/>
            <a:ext cx="4491428" cy="26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609" y="6910324"/>
            <a:ext cx="4491428" cy="26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66" y="3936345"/>
            <a:ext cx="4491428" cy="26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1422" y="3936346"/>
            <a:ext cx="4491428" cy="26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895673"/>
            <a:ext cx="4491428" cy="26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6366" y="897013"/>
            <a:ext cx="4491428" cy="262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87609" y="6581001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219267" y="3519228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02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0210800" y="65599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04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383376" y="3525584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01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83376" y="9538895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05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0210800" y="9525000"/>
            <a:ext cx="23622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Arial Narrow" panose="020B0606020202030204" pitchFamily="34" charset="0"/>
              </a:rPr>
              <a:t>06</a:t>
            </a:r>
          </a:p>
        </p:txBody>
      </p:sp>
    </p:spTree>
    <p:extLst>
      <p:ext uri="{BB962C8B-B14F-4D97-AF65-F5344CB8AC3E}">
        <p14:creationId xmlns:p14="http://schemas.microsoft.com/office/powerpoint/2010/main" val="788004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map&#10;&#10;Description automatically generated">
            <a:extLst>
              <a:ext uri="{FF2B5EF4-FFF2-40B4-BE49-F238E27FC236}">
                <a16:creationId xmlns:a16="http://schemas.microsoft.com/office/drawing/2014/main" id="{F0AD43B1-BB4A-469D-B222-B6B930CF00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09"/>
          <a:stretch/>
        </p:blipFill>
        <p:spPr>
          <a:xfrm>
            <a:off x="914400" y="152400"/>
            <a:ext cx="15087600" cy="9896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7887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1887017"/>
            <a:ext cx="12801600" cy="719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92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lnDef>
      <a:spPr>
        <a:ln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13728</TotalTime>
  <Words>321</Words>
  <Application>Microsoft Office PowerPoint</Application>
  <PresentationFormat>Custom</PresentationFormat>
  <Paragraphs>96</Paragraphs>
  <Slides>23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Arial Narrow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</dc:creator>
  <cp:lastModifiedBy>Maria Gayosso</cp:lastModifiedBy>
  <cp:revision>424</cp:revision>
  <cp:lastPrinted>2020-04-02T22:27:57Z</cp:lastPrinted>
  <dcterms:created xsi:type="dcterms:W3CDTF">2017-10-19T17:42:21Z</dcterms:created>
  <dcterms:modified xsi:type="dcterms:W3CDTF">2020-05-22T20:08:18Z</dcterms:modified>
</cp:coreProperties>
</file>