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9" r:id="rId5"/>
    <p:sldId id="302" r:id="rId6"/>
    <p:sldId id="306" r:id="rId7"/>
    <p:sldId id="304" r:id="rId8"/>
    <p:sldId id="303" r:id="rId9"/>
    <p:sldId id="3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0F826C-A8D2-4CAA-968B-749B7483E864}">
          <p14:sldIdLst>
            <p14:sldId id="256"/>
            <p14:sldId id="257"/>
            <p14:sldId id="258"/>
            <p14:sldId id="299"/>
            <p14:sldId id="302"/>
            <p14:sldId id="306"/>
            <p14:sldId id="304"/>
            <p14:sldId id="303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9D"/>
    <a:srgbClr val="E8E2D7"/>
    <a:srgbClr val="045ADA"/>
    <a:srgbClr val="005BE7"/>
    <a:srgbClr val="004EA7"/>
    <a:srgbClr val="00AEEF"/>
    <a:srgbClr val="00609F"/>
    <a:srgbClr val="2667B4"/>
    <a:srgbClr val="2667B5"/>
    <a:srgbClr val="005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5EB1-3EFC-4432-BA1F-5494EEB60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D8F1F-B3A1-4EED-9508-1357C9A3B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D30E6-B508-4751-B45C-38B6351D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886A-A675-4E87-8480-3FCE811F3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64F8-3473-4D2E-A2E9-4584E3D6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F241-03EA-431C-919D-CE19AF65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0F437-0262-4C0C-946B-0CD68C591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AE97F-09DD-472B-9397-BC04BE47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19DB-6E5A-49BC-B150-5A5DE99E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4B07D-6550-4F5F-B659-60D2E41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9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C6EF2-EB2D-4D53-AC71-C19EFD545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AA148-22F0-4045-8AB3-D059F15CE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251F5-7CF3-4B98-9564-1BE4E90E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F420E-E692-404E-8F14-A8128DBE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3BA98-EF68-4447-8964-EF2476E4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96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B821-E8A3-4777-9BE0-D7B7E86C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0D8C1-52C5-4319-8D17-24D119444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9948E-2C2C-4046-B6F0-92BA6F3A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EABA-1E75-4E52-81B7-86B144F1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272C6-4F46-4D9A-818E-1CD17D8C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7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1ADF-4830-4622-8F2A-6D2E393E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6F5CA-346E-47AC-9808-25AD9DC1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B042-982C-4AD8-ACF7-85C6FDA8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BFA37-F7FF-4E92-803E-B383FF8D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B7F0C-FE8E-493E-BAB5-70029047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8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650F-A5A3-4087-AD02-0D10FC7F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7870-D26D-459D-B73E-948684272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D97E7-1E90-4E68-A4CB-6D64ADD01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32587-A255-4D1B-B879-EB34480F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980F0-6835-4FC3-84B3-CAECAC02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1E107-1DB6-47E7-8C95-EF12C2D4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5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28AE-C331-4E5A-BB16-0C1E4703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5AA55-276A-4D5F-8678-799166F74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B4BE1-F3D1-467C-88ED-066B9780C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D1086-5B8F-4E68-8D6D-2881A0B73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B3A58-2236-4D08-8F57-F59B74C25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3311A6-AF11-42C9-9B12-A5333592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4C27A-5C2E-4A4A-989F-3360AE43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C3911-672E-4A30-A94D-2C84BAE3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9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70640-B5C3-44F0-9CA4-1EE062C3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5CD71-4A9A-4FEB-8786-152AA392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F70AB-FADE-49DF-9CDD-6EEEBAFAD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E8C95-F07E-4309-A44E-5FD34C7E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5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FE43D-6CCD-4106-86A5-03D19369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FF70F-EBDD-4FC9-B51C-8EFA56059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96DE5-111F-4D8C-AE93-DA630CBF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7F7A-15D7-4C9F-BAC7-F9607FB1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101E-326A-42C8-A239-2223B6034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7B288-28B9-4196-9344-9D9D5DCBA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B356B-A6FE-4D2F-9F5A-467DB2E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AA3B2-1289-473B-952D-FF05D0F84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37E19-4B57-42E3-8816-FE2ADEC9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5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0C221-5430-4D61-9A17-1F907AF4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8FCD8E-FEA8-4E14-8B19-2ACDA8CB8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3ED0-5875-4303-8924-3664DF4C2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74409-A0EB-4128-A637-E6F52294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10FB7-D278-4A9B-B9CF-5975742F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7DAC8-A541-4700-ADCB-EE68C547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64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11FBD-8E99-4D31-B6F1-F27160E9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DFECF-212F-4B6C-B2B9-0930BFB1D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8111-56C3-425B-85F3-DA9633A53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058D3-2C43-4CD0-8B00-9299DD1D6DBC}" type="datetimeFigureOut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92B5-9A96-42F7-AD30-5F128AA90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8C6A4-6523-437E-B06C-F59895E3B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8196-0C78-49DE-8843-19EE80189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1E1CE8BA-84C4-446D-9F3C-BFFAC6924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4BDA64C-E1CC-4CA3-83EB-309D58BB7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982" y="5202238"/>
            <a:ext cx="4047418" cy="165576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13EE9E-EF42-49A5-9F1F-3C576A6D7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49" y="5586759"/>
            <a:ext cx="4248151" cy="11617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E6474A-C918-42B4-BABB-EB5903B7296C}"/>
              </a:ext>
            </a:extLst>
          </p:cNvPr>
          <p:cNvSpPr txBox="1">
            <a:spLocks/>
          </p:cNvSpPr>
          <p:nvPr/>
        </p:nvSpPr>
        <p:spPr>
          <a:xfrm>
            <a:off x="822324" y="542879"/>
            <a:ext cx="10547350" cy="2695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tabLst>
                <a:tab pos="171450" algn="l"/>
              </a:tabLst>
            </a:pPr>
            <a: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WELL B-052B</a:t>
            </a:r>
            <a:b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SITE IMPROVEMENTS </a:t>
            </a:r>
            <a:br>
              <a:rPr lang="en-US" sz="4400" b="1" dirty="0">
                <a:solidFill>
                  <a:srgbClr val="005F9D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rgbClr val="005F9D"/>
                </a:solidFill>
                <a:latin typeface="Century Gothic" panose="020B0502020202020204" pitchFamily="34" charset="0"/>
              </a:rPr>
              <a:t> </a:t>
            </a:r>
            <a:r>
              <a:rPr lang="en-US" sz="5300" i="1" dirty="0">
                <a:solidFill>
                  <a:srgbClr val="005F9D"/>
                </a:solidFill>
                <a:latin typeface="Century Gothic" panose="020B0502020202020204" pitchFamily="34" charset="0"/>
              </a:rPr>
              <a:t>1937 North Nancy Rose Boulevard</a:t>
            </a:r>
            <a:br>
              <a:rPr lang="en-US" b="1" dirty="0">
                <a:solidFill>
                  <a:srgbClr val="005F9D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rgbClr val="005F9D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35731A-DE20-4913-BB85-6D3BAF416ADA}"/>
              </a:ext>
            </a:extLst>
          </p:cNvPr>
          <p:cNvSpPr txBox="1">
            <a:spLocks/>
          </p:cNvSpPr>
          <p:nvPr/>
        </p:nvSpPr>
        <p:spPr>
          <a:xfrm>
            <a:off x="1523999" y="35464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5F9D"/>
                </a:solidFill>
              </a:rPr>
              <a:t>Design Review Board </a:t>
            </a:r>
          </a:p>
          <a:p>
            <a:endParaRPr lang="en-US" sz="2800" b="1" i="1" dirty="0">
              <a:solidFill>
                <a:srgbClr val="005F9D"/>
              </a:solidFill>
            </a:endParaRPr>
          </a:p>
          <a:p>
            <a:r>
              <a:rPr lang="en-US" sz="2000" i="1" dirty="0">
                <a:solidFill>
                  <a:srgbClr val="005F9D"/>
                </a:solidFill>
              </a:rPr>
              <a:t>March 12, 2021</a:t>
            </a:r>
          </a:p>
        </p:txBody>
      </p:sp>
    </p:spTree>
    <p:extLst>
      <p:ext uri="{BB962C8B-B14F-4D97-AF65-F5344CB8AC3E}">
        <p14:creationId xmlns:p14="http://schemas.microsoft.com/office/powerpoint/2010/main" val="151526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0AD8D4-5E3E-4B37-BD7E-4E3BE90BC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268" cy="6857711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AD05727-7D03-42BD-B426-C69A66CFA711}"/>
              </a:ext>
            </a:extLst>
          </p:cNvPr>
          <p:cNvSpPr txBox="1"/>
          <p:nvPr/>
        </p:nvSpPr>
        <p:spPr>
          <a:xfrm>
            <a:off x="8475243" y="6156174"/>
            <a:ext cx="3730171" cy="70788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LEGEND</a:t>
            </a:r>
          </a:p>
          <a:p>
            <a:r>
              <a:rPr lang="en-US" sz="1400" dirty="0"/>
              <a:t>	Well B-052C Property (0.19 AC)</a:t>
            </a:r>
          </a:p>
          <a:p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14B307F-1751-4CF2-89D0-952DC6F9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646" y="6138706"/>
            <a:ext cx="1095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PIMA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4F9F8023-46BA-4571-8D39-DC5647D27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4171950"/>
            <a:ext cx="1175730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LINDEN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1BE3C460-99E6-4B92-9FEB-035D2F35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859" y="1999916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SENECA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74A7EB22-E27E-4022-B731-2E60E001AE6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5181" y="2895210"/>
            <a:ext cx="1833533" cy="2356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SWAN ROAD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10ABE4DF-85C1-41E2-A94C-7BB3A4BD1A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10155" y="4252130"/>
            <a:ext cx="1833533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NANCY ROSE BOULEVARD</a:t>
            </a:r>
          </a:p>
          <a:p>
            <a:r>
              <a:rPr lang="en-US" dirty="0"/>
              <a:t>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731493-A26E-49EC-AA2C-E7FE710CE32C}"/>
              </a:ext>
            </a:extLst>
          </p:cNvPr>
          <p:cNvSpPr txBox="1"/>
          <p:nvPr/>
        </p:nvSpPr>
        <p:spPr>
          <a:xfrm>
            <a:off x="6241365" y="2516916"/>
            <a:ext cx="1790806" cy="584775"/>
          </a:xfrm>
          <a:prstGeom prst="rect">
            <a:avLst/>
          </a:prstGeom>
          <a:noFill/>
          <a:effectLst>
            <a:glow rad="50800">
              <a:srgbClr val="C00000"/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190500">
                    <a:srgbClr val="0058E1">
                      <a:alpha val="7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SUBJECT PROPERTY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C50B420-1912-438D-BFF1-55BAF710D6AF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V="1">
            <a:off x="6096009" y="2809304"/>
            <a:ext cx="145357" cy="484400"/>
          </a:xfrm>
          <a:prstGeom prst="bentConnector2">
            <a:avLst/>
          </a:prstGeom>
          <a:ln w="22225">
            <a:solidFill>
              <a:schemeClr val="bg1"/>
            </a:solidFill>
            <a:tailEnd type="triangle"/>
          </a:ln>
          <a:effectLst>
            <a:glow rad="50800">
              <a:srgbClr val="0058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">
            <a:extLst>
              <a:ext uri="{FF2B5EF4-FFF2-40B4-BE49-F238E27FC236}">
                <a16:creationId xmlns:a16="http://schemas.microsoft.com/office/drawing/2014/main" id="{64771C07-73D0-4615-AAB8-2A495F3F1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875" y="2158299"/>
            <a:ext cx="1752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SENECA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B63E44FD-9074-450D-A7C9-BAFAEE4C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689" y="1161310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HAMPTON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975ED4E6-D25F-4BF5-8440-4E05423B9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423" y="3167892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WAVERLY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8AEC588E-BEB6-4317-BA6E-06FF06181E7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01586" y="4171949"/>
            <a:ext cx="1833533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ARCADIA AVENUE</a:t>
            </a:r>
          </a:p>
          <a:p>
            <a:r>
              <a:rPr lang="en-US" dirty="0"/>
              <a:t> 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A8F1CEF7-D50C-44B4-B8ED-D4730C7B46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590255" y="4127613"/>
            <a:ext cx="1833533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SANTA ROSA AVENUE</a:t>
            </a:r>
          </a:p>
          <a:p>
            <a:r>
              <a:rPr lang="en-US" dirty="0"/>
              <a:t>  </a:t>
            </a:r>
          </a:p>
        </p:txBody>
      </p:sp>
      <p:sp>
        <p:nvSpPr>
          <p:cNvPr id="43" name="Text Box 2">
            <a:extLst>
              <a:ext uri="{FF2B5EF4-FFF2-40B4-BE49-F238E27FC236}">
                <a16:creationId xmlns:a16="http://schemas.microsoft.com/office/drawing/2014/main" id="{A2DB2AD1-D3BA-4E6A-9EA6-131FA9101AF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620505" y="4189870"/>
            <a:ext cx="1709017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FRANCES BOULEVARD</a:t>
            </a:r>
          </a:p>
          <a:p>
            <a:r>
              <a:rPr lang="en-US" dirty="0"/>
              <a:t>  </a:t>
            </a:r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EE077A2B-31E3-4ABC-B5DA-BA321E7FB62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08767" y="4080938"/>
            <a:ext cx="2175917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ROSEMONT BOULEVARD</a:t>
            </a:r>
          </a:p>
          <a:p>
            <a:r>
              <a:rPr lang="en-US" dirty="0"/>
              <a:t>  </a:t>
            </a: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8086AF7C-094B-40DA-82A0-38D5243ECE2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75351" y="4127612"/>
            <a:ext cx="2390714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MOUNTAIN VIEW  AVENUE</a:t>
            </a:r>
          </a:p>
          <a:p>
            <a:r>
              <a:rPr lang="en-US" dirty="0"/>
              <a:t> 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754705D8-F4CA-490A-983D-7536F9AB0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422" y="189314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EDISON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B98E90D2-3162-41E4-8A1F-8F52EDC9141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367995" y="4157843"/>
            <a:ext cx="2175917" cy="2356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MAGNOLIA AVENUE</a:t>
            </a: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44B96634-0C5B-45A1-A268-216521860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533" y="1257600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FARNESS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8A863659-34B6-4B56-9FBA-6BA9FEC8B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158" y="2543778"/>
            <a:ext cx="1752599" cy="4360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PEACH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6A080FEA-254E-45D5-B7B6-F351A4ECF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4501" y="3533116"/>
            <a:ext cx="1752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chemeClr val="bg1"/>
                </a:solidFill>
                <a:effectLst>
                  <a:glow rad="127000">
                    <a:schemeClr val="tx1">
                      <a:alpha val="7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CITRUS STREET</a:t>
            </a:r>
          </a:p>
          <a:p>
            <a:r>
              <a:rPr lang="en-US" dirty="0"/>
              <a:t>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8055FA-1831-4A44-99A5-D7FDABF196D6}"/>
              </a:ext>
            </a:extLst>
          </p:cNvPr>
          <p:cNvSpPr txBox="1"/>
          <p:nvPr/>
        </p:nvSpPr>
        <p:spPr>
          <a:xfrm>
            <a:off x="1" y="-5507"/>
            <a:ext cx="2466974" cy="523220"/>
          </a:xfrm>
          <a:prstGeom prst="rect">
            <a:avLst/>
          </a:prstGeom>
          <a:solidFill>
            <a:schemeClr val="bg1">
              <a:alpha val="56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39700">
                    <a:schemeClr val="bg1"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CONTEXT MAP</a:t>
            </a:r>
          </a:p>
        </p:txBody>
      </p:sp>
      <p:pic>
        <p:nvPicPr>
          <p:cNvPr id="37" name="Picture 36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571AB15-2250-476F-B9E4-8C510ABCA6F4}"/>
              </a:ext>
            </a:extLst>
          </p:cNvPr>
          <p:cNvPicPr/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9" y="6318497"/>
            <a:ext cx="537845" cy="504825"/>
          </a:xfrm>
          <a:prstGeom prst="rect">
            <a:avLst/>
          </a:prstGeom>
        </p:spPr>
      </p:pic>
      <p:pic>
        <p:nvPicPr>
          <p:cNvPr id="56" name="Picture 5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7AD4B743-1EDB-439B-9698-BAB3FADFF414}"/>
              </a:ext>
            </a:extLst>
          </p:cNvPr>
          <p:cNvPicPr/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9" y="6318497"/>
            <a:ext cx="537845" cy="50482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98E67DC-2285-43C9-8B28-A97A859D31C9}"/>
              </a:ext>
            </a:extLst>
          </p:cNvPr>
          <p:cNvSpPr/>
          <p:nvPr/>
        </p:nvSpPr>
        <p:spPr>
          <a:xfrm>
            <a:off x="8709320" y="6437406"/>
            <a:ext cx="597972" cy="172490"/>
          </a:xfrm>
          <a:prstGeom prst="rect">
            <a:avLst/>
          </a:prstGeom>
          <a:noFill/>
          <a:ln w="28575">
            <a:solidFill>
              <a:srgbClr val="267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FFF5DE-3292-468D-AD50-73F88A93C725}"/>
              </a:ext>
            </a:extLst>
          </p:cNvPr>
          <p:cNvSpPr txBox="1"/>
          <p:nvPr/>
        </p:nvSpPr>
        <p:spPr>
          <a:xfrm>
            <a:off x="6405624" y="921593"/>
            <a:ext cx="1193658" cy="461665"/>
          </a:xfrm>
          <a:prstGeom prst="rect">
            <a:avLst/>
          </a:prstGeom>
          <a:noFill/>
          <a:effectLst>
            <a:glow rad="127000">
              <a:schemeClr val="accent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FAR HORIZONS</a:t>
            </a:r>
          </a:p>
          <a:p>
            <a:pPr algn="ctr">
              <a:defRPr/>
            </a:pP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CO-OP ESTATES</a:t>
            </a:r>
            <a:endParaRPr lang="en-US" sz="1000" b="1" dirty="0">
              <a:effectLst>
                <a:glow rad="1397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6CD9C7-6491-47C1-A1CA-3A8C386555D2}"/>
              </a:ext>
            </a:extLst>
          </p:cNvPr>
          <p:cNvSpPr txBox="1"/>
          <p:nvPr/>
        </p:nvSpPr>
        <p:spPr>
          <a:xfrm>
            <a:off x="1656223" y="4846888"/>
            <a:ext cx="1412689" cy="830997"/>
          </a:xfrm>
          <a:prstGeom prst="rect">
            <a:avLst/>
          </a:prstGeom>
          <a:noFill/>
          <a:effectLst>
            <a:glow rad="127000">
              <a:schemeClr val="accent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ST. CYRIL OF ALEXANDRIA ROMAN CATHOLIC PARISH</a:t>
            </a:r>
            <a:endParaRPr lang="en-US" sz="1000" b="1" dirty="0">
              <a:effectLst>
                <a:glow rad="1397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DFB697-9BE3-44C2-8AAF-DE2C0CFC8F7E}"/>
              </a:ext>
            </a:extLst>
          </p:cNvPr>
          <p:cNvSpPr txBox="1"/>
          <p:nvPr/>
        </p:nvSpPr>
        <p:spPr>
          <a:xfrm>
            <a:off x="3490491" y="5386905"/>
            <a:ext cx="1412689" cy="646331"/>
          </a:xfrm>
          <a:prstGeom prst="rect">
            <a:avLst/>
          </a:prstGeom>
          <a:noFill/>
          <a:effectLst>
            <a:glow rad="127000">
              <a:schemeClr val="accent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MOUNTAIN </a:t>
            </a:r>
          </a:p>
          <a:p>
            <a:pPr algn="ctr">
              <a:defRPr/>
            </a:pPr>
            <a:r>
              <a:rPr lang="en-US" sz="1200" b="1" dirty="0">
                <a:effectLst>
                  <a:glow rad="1397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TERRACE APARTMENTS</a:t>
            </a:r>
            <a:endParaRPr lang="en-US" sz="1000" b="1" dirty="0">
              <a:effectLst>
                <a:glow rad="1397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9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10861A-C79E-4680-B93E-B0E51D7AF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" y="-9525"/>
            <a:ext cx="12190781" cy="685731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59" name="Frame 8">
            <a:extLst>
              <a:ext uri="{FF2B5EF4-FFF2-40B4-BE49-F238E27FC236}">
                <a16:creationId xmlns:a16="http://schemas.microsoft.com/office/drawing/2014/main" id="{26639A57-6391-4F4E-BA4B-E77084131C18}"/>
              </a:ext>
            </a:extLst>
          </p:cNvPr>
          <p:cNvSpPr/>
          <p:nvPr/>
        </p:nvSpPr>
        <p:spPr>
          <a:xfrm>
            <a:off x="-11525" y="-9361"/>
            <a:ext cx="12206431" cy="6889335"/>
          </a:xfrm>
          <a:custGeom>
            <a:avLst/>
            <a:gdLst>
              <a:gd name="connsiteX0" fmla="*/ 0 w 10439400"/>
              <a:gd name="connsiteY0" fmla="*/ 0 h 6677025"/>
              <a:gd name="connsiteX1" fmla="*/ 10439400 w 10439400"/>
              <a:gd name="connsiteY1" fmla="*/ 0 h 6677025"/>
              <a:gd name="connsiteX2" fmla="*/ 10439400 w 10439400"/>
              <a:gd name="connsiteY2" fmla="*/ 6677025 h 6677025"/>
              <a:gd name="connsiteX3" fmla="*/ 0 w 10439400"/>
              <a:gd name="connsiteY3" fmla="*/ 6677025 h 6677025"/>
              <a:gd name="connsiteX4" fmla="*/ 0 w 10439400"/>
              <a:gd name="connsiteY4" fmla="*/ 0 h 6677025"/>
              <a:gd name="connsiteX5" fmla="*/ 1446711 w 10439400"/>
              <a:gd name="connsiteY5" fmla="*/ 1446711 h 6677025"/>
              <a:gd name="connsiteX6" fmla="*/ 1446711 w 10439400"/>
              <a:gd name="connsiteY6" fmla="*/ 5230314 h 6677025"/>
              <a:gd name="connsiteX7" fmla="*/ 8992689 w 10439400"/>
              <a:gd name="connsiteY7" fmla="*/ 5230314 h 6677025"/>
              <a:gd name="connsiteX8" fmla="*/ 8992689 w 10439400"/>
              <a:gd name="connsiteY8" fmla="*/ 1446711 h 6677025"/>
              <a:gd name="connsiteX9" fmla="*/ 1446711 w 10439400"/>
              <a:gd name="connsiteY9" fmla="*/ 1446711 h 6677025"/>
              <a:gd name="connsiteX0" fmla="*/ 0 w 11268075"/>
              <a:gd name="connsiteY0" fmla="*/ 9525 h 6677025"/>
              <a:gd name="connsiteX1" fmla="*/ 11268075 w 11268075"/>
              <a:gd name="connsiteY1" fmla="*/ 0 h 6677025"/>
              <a:gd name="connsiteX2" fmla="*/ 11268075 w 11268075"/>
              <a:gd name="connsiteY2" fmla="*/ 6677025 h 6677025"/>
              <a:gd name="connsiteX3" fmla="*/ 828675 w 11268075"/>
              <a:gd name="connsiteY3" fmla="*/ 6677025 h 6677025"/>
              <a:gd name="connsiteX4" fmla="*/ 0 w 11268075"/>
              <a:gd name="connsiteY4" fmla="*/ 9525 h 6677025"/>
              <a:gd name="connsiteX5" fmla="*/ 2275386 w 11268075"/>
              <a:gd name="connsiteY5" fmla="*/ 1446711 h 6677025"/>
              <a:gd name="connsiteX6" fmla="*/ 2275386 w 11268075"/>
              <a:gd name="connsiteY6" fmla="*/ 5230314 h 6677025"/>
              <a:gd name="connsiteX7" fmla="*/ 9821364 w 11268075"/>
              <a:gd name="connsiteY7" fmla="*/ 5230314 h 6677025"/>
              <a:gd name="connsiteX8" fmla="*/ 9821364 w 11268075"/>
              <a:gd name="connsiteY8" fmla="*/ 1446711 h 6677025"/>
              <a:gd name="connsiteX9" fmla="*/ 2275386 w 11268075"/>
              <a:gd name="connsiteY9" fmla="*/ 1446711 h 6677025"/>
              <a:gd name="connsiteX0" fmla="*/ 9525 w 11277600"/>
              <a:gd name="connsiteY0" fmla="*/ 9525 h 6867525"/>
              <a:gd name="connsiteX1" fmla="*/ 11277600 w 11277600"/>
              <a:gd name="connsiteY1" fmla="*/ 0 h 6867525"/>
              <a:gd name="connsiteX2" fmla="*/ 11277600 w 11277600"/>
              <a:gd name="connsiteY2" fmla="*/ 6677025 h 6867525"/>
              <a:gd name="connsiteX3" fmla="*/ 0 w 11277600"/>
              <a:gd name="connsiteY3" fmla="*/ 6867525 h 6867525"/>
              <a:gd name="connsiteX4" fmla="*/ 9525 w 11277600"/>
              <a:gd name="connsiteY4" fmla="*/ 9525 h 6867525"/>
              <a:gd name="connsiteX5" fmla="*/ 2284911 w 11277600"/>
              <a:gd name="connsiteY5" fmla="*/ 1446711 h 6867525"/>
              <a:gd name="connsiteX6" fmla="*/ 2284911 w 11277600"/>
              <a:gd name="connsiteY6" fmla="*/ 5230314 h 6867525"/>
              <a:gd name="connsiteX7" fmla="*/ 9830889 w 11277600"/>
              <a:gd name="connsiteY7" fmla="*/ 5230314 h 6867525"/>
              <a:gd name="connsiteX8" fmla="*/ 9830889 w 11277600"/>
              <a:gd name="connsiteY8" fmla="*/ 1446711 h 6867525"/>
              <a:gd name="connsiteX9" fmla="*/ 2284911 w 11277600"/>
              <a:gd name="connsiteY9" fmla="*/ 1446711 h 6867525"/>
              <a:gd name="connsiteX0" fmla="*/ 9525 w 12192000"/>
              <a:gd name="connsiteY0" fmla="*/ 9525 h 6867525"/>
              <a:gd name="connsiteX1" fmla="*/ 11277600 w 12192000"/>
              <a:gd name="connsiteY1" fmla="*/ 0 h 6867525"/>
              <a:gd name="connsiteX2" fmla="*/ 12192000 w 12192000"/>
              <a:gd name="connsiteY2" fmla="*/ 6867525 h 6867525"/>
              <a:gd name="connsiteX3" fmla="*/ 0 w 12192000"/>
              <a:gd name="connsiteY3" fmla="*/ 6867525 h 6867525"/>
              <a:gd name="connsiteX4" fmla="*/ 9525 w 12192000"/>
              <a:gd name="connsiteY4" fmla="*/ 9525 h 6867525"/>
              <a:gd name="connsiteX5" fmla="*/ 2284911 w 12192000"/>
              <a:gd name="connsiteY5" fmla="*/ 1446711 h 6867525"/>
              <a:gd name="connsiteX6" fmla="*/ 2284911 w 12192000"/>
              <a:gd name="connsiteY6" fmla="*/ 5230314 h 6867525"/>
              <a:gd name="connsiteX7" fmla="*/ 9830889 w 12192000"/>
              <a:gd name="connsiteY7" fmla="*/ 5230314 h 6867525"/>
              <a:gd name="connsiteX8" fmla="*/ 9830889 w 12192000"/>
              <a:gd name="connsiteY8" fmla="*/ 1446711 h 6867525"/>
              <a:gd name="connsiteX9" fmla="*/ 2284911 w 12192000"/>
              <a:gd name="connsiteY9" fmla="*/ 1446711 h 6867525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284911 w 12201525"/>
              <a:gd name="connsiteY5" fmla="*/ 1456236 h 6877050"/>
              <a:gd name="connsiteX6" fmla="*/ 2284911 w 12201525"/>
              <a:gd name="connsiteY6" fmla="*/ 5239839 h 6877050"/>
              <a:gd name="connsiteX7" fmla="*/ 9830889 w 12201525"/>
              <a:gd name="connsiteY7" fmla="*/ 5239839 h 6877050"/>
              <a:gd name="connsiteX8" fmla="*/ 9830889 w 12201525"/>
              <a:gd name="connsiteY8" fmla="*/ 1456236 h 6877050"/>
              <a:gd name="connsiteX9" fmla="*/ 2284911 w 12201525"/>
              <a:gd name="connsiteY9" fmla="*/ 14562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284911 w 12201525"/>
              <a:gd name="connsiteY5" fmla="*/ 1456236 h 6877050"/>
              <a:gd name="connsiteX6" fmla="*/ 2284911 w 12201525"/>
              <a:gd name="connsiteY6" fmla="*/ 5239839 h 6877050"/>
              <a:gd name="connsiteX7" fmla="*/ 9878514 w 12201525"/>
              <a:gd name="connsiteY7" fmla="*/ 5182689 h 6877050"/>
              <a:gd name="connsiteX8" fmla="*/ 9830889 w 12201525"/>
              <a:gd name="connsiteY8" fmla="*/ 1456236 h 6877050"/>
              <a:gd name="connsiteX9" fmla="*/ 2284911 w 12201525"/>
              <a:gd name="connsiteY9" fmla="*/ 14562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284911 w 12201525"/>
              <a:gd name="connsiteY5" fmla="*/ 1456236 h 6877050"/>
              <a:gd name="connsiteX6" fmla="*/ 2284911 w 12201525"/>
              <a:gd name="connsiteY6" fmla="*/ 5239839 h 6877050"/>
              <a:gd name="connsiteX7" fmla="*/ 9840414 w 12201525"/>
              <a:gd name="connsiteY7" fmla="*/ 5182689 h 6877050"/>
              <a:gd name="connsiteX8" fmla="*/ 9830889 w 12201525"/>
              <a:gd name="connsiteY8" fmla="*/ 1456236 h 6877050"/>
              <a:gd name="connsiteX9" fmla="*/ 2284911 w 12201525"/>
              <a:gd name="connsiteY9" fmla="*/ 14562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284911 w 12201525"/>
              <a:gd name="connsiteY5" fmla="*/ 1456236 h 6877050"/>
              <a:gd name="connsiteX6" fmla="*/ 2284911 w 12201525"/>
              <a:gd name="connsiteY6" fmla="*/ 5239839 h 6877050"/>
              <a:gd name="connsiteX7" fmla="*/ 9840414 w 12201525"/>
              <a:gd name="connsiteY7" fmla="*/ 5182689 h 6877050"/>
              <a:gd name="connsiteX8" fmla="*/ 9859464 w 12201525"/>
              <a:gd name="connsiteY8" fmla="*/ 1437186 h 6877050"/>
              <a:gd name="connsiteX9" fmla="*/ 2284911 w 12201525"/>
              <a:gd name="connsiteY9" fmla="*/ 14562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351586 w 12201525"/>
              <a:gd name="connsiteY5" fmla="*/ 1418136 h 6877050"/>
              <a:gd name="connsiteX6" fmla="*/ 2284911 w 12201525"/>
              <a:gd name="connsiteY6" fmla="*/ 5239839 h 6877050"/>
              <a:gd name="connsiteX7" fmla="*/ 9840414 w 12201525"/>
              <a:gd name="connsiteY7" fmla="*/ 5182689 h 6877050"/>
              <a:gd name="connsiteX8" fmla="*/ 9859464 w 12201525"/>
              <a:gd name="connsiteY8" fmla="*/ 1437186 h 6877050"/>
              <a:gd name="connsiteX9" fmla="*/ 2351586 w 12201525"/>
              <a:gd name="connsiteY9" fmla="*/ 14181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351586 w 12201525"/>
              <a:gd name="connsiteY5" fmla="*/ 1418136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59464 w 12201525"/>
              <a:gd name="connsiteY8" fmla="*/ 1437186 h 6877050"/>
              <a:gd name="connsiteX9" fmla="*/ 2351586 w 12201525"/>
              <a:gd name="connsiteY9" fmla="*/ 14181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351586 w 12201525"/>
              <a:gd name="connsiteY5" fmla="*/ 1418136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40414 w 12201525"/>
              <a:gd name="connsiteY8" fmla="*/ 1389561 h 6877050"/>
              <a:gd name="connsiteX9" fmla="*/ 2351586 w 12201525"/>
              <a:gd name="connsiteY9" fmla="*/ 14181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342061 w 12201525"/>
              <a:gd name="connsiteY5" fmla="*/ 1484811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40414 w 12201525"/>
              <a:gd name="connsiteY8" fmla="*/ 1389561 h 6877050"/>
              <a:gd name="connsiteX9" fmla="*/ 2342061 w 12201525"/>
              <a:gd name="connsiteY9" fmla="*/ 1484811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1490 w 12201525"/>
              <a:gd name="connsiteY5" fmla="*/ 2110659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40414 w 12201525"/>
              <a:gd name="connsiteY8" fmla="*/ 1389561 h 6877050"/>
              <a:gd name="connsiteX9" fmla="*/ 3031490 w 12201525"/>
              <a:gd name="connsiteY9" fmla="*/ 2110659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2378347 w 12201525"/>
              <a:gd name="connsiteY5" fmla="*/ 1470257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40414 w 12201525"/>
              <a:gd name="connsiteY8" fmla="*/ 1389561 h 6877050"/>
              <a:gd name="connsiteX9" fmla="*/ 2378347 w 12201525"/>
              <a:gd name="connsiteY9" fmla="*/ 1470257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25213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840414 w 12201525"/>
              <a:gd name="connsiteY8" fmla="*/ 1389561 h 6877050"/>
              <a:gd name="connsiteX9" fmla="*/ 3046004 w 12201525"/>
              <a:gd name="connsiteY9" fmla="*/ 2125213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25213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288871 w 12201525"/>
              <a:gd name="connsiteY8" fmla="*/ 2073627 h 6877050"/>
              <a:gd name="connsiteX9" fmla="*/ 3046004 w 12201525"/>
              <a:gd name="connsiteY9" fmla="*/ 2125213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17936 h 6877050"/>
              <a:gd name="connsiteX6" fmla="*/ 2342061 w 12201525"/>
              <a:gd name="connsiteY6" fmla="*/ 5268414 h 6877050"/>
              <a:gd name="connsiteX7" fmla="*/ 9840414 w 12201525"/>
              <a:gd name="connsiteY7" fmla="*/ 5182689 h 6877050"/>
              <a:gd name="connsiteX8" fmla="*/ 9288871 w 12201525"/>
              <a:gd name="connsiteY8" fmla="*/ 2073627 h 6877050"/>
              <a:gd name="connsiteX9" fmla="*/ 3046004 w 12201525"/>
              <a:gd name="connsiteY9" fmla="*/ 21179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17936 h 6877050"/>
              <a:gd name="connsiteX6" fmla="*/ 3016976 w 12201525"/>
              <a:gd name="connsiteY6" fmla="*/ 5050096 h 6877050"/>
              <a:gd name="connsiteX7" fmla="*/ 9840414 w 12201525"/>
              <a:gd name="connsiteY7" fmla="*/ 5182689 h 6877050"/>
              <a:gd name="connsiteX8" fmla="*/ 9288871 w 12201525"/>
              <a:gd name="connsiteY8" fmla="*/ 2073627 h 6877050"/>
              <a:gd name="connsiteX9" fmla="*/ 3046004 w 12201525"/>
              <a:gd name="connsiteY9" fmla="*/ 21179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17936 h 6877050"/>
              <a:gd name="connsiteX6" fmla="*/ 3016976 w 12201525"/>
              <a:gd name="connsiteY6" fmla="*/ 5050096 h 6877050"/>
              <a:gd name="connsiteX7" fmla="*/ 9310642 w 12201525"/>
              <a:gd name="connsiteY7" fmla="*/ 4891597 h 6877050"/>
              <a:gd name="connsiteX8" fmla="*/ 9288871 w 12201525"/>
              <a:gd name="connsiteY8" fmla="*/ 2073627 h 6877050"/>
              <a:gd name="connsiteX9" fmla="*/ 3046004 w 12201525"/>
              <a:gd name="connsiteY9" fmla="*/ 21179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17936 h 6877050"/>
              <a:gd name="connsiteX6" fmla="*/ 3016976 w 12201525"/>
              <a:gd name="connsiteY6" fmla="*/ 4970045 h 6877050"/>
              <a:gd name="connsiteX7" fmla="*/ 9310642 w 12201525"/>
              <a:gd name="connsiteY7" fmla="*/ 4891597 h 6877050"/>
              <a:gd name="connsiteX8" fmla="*/ 9288871 w 12201525"/>
              <a:gd name="connsiteY8" fmla="*/ 2073627 h 6877050"/>
              <a:gd name="connsiteX9" fmla="*/ 3046004 w 12201525"/>
              <a:gd name="connsiteY9" fmla="*/ 21179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46004 w 12201525"/>
              <a:gd name="connsiteY5" fmla="*/ 2117936 h 6877050"/>
              <a:gd name="connsiteX6" fmla="*/ 3067776 w 12201525"/>
              <a:gd name="connsiteY6" fmla="*/ 4970045 h 6877050"/>
              <a:gd name="connsiteX7" fmla="*/ 9310642 w 12201525"/>
              <a:gd name="connsiteY7" fmla="*/ 4891597 h 6877050"/>
              <a:gd name="connsiteX8" fmla="*/ 9288871 w 12201525"/>
              <a:gd name="connsiteY8" fmla="*/ 2073627 h 6877050"/>
              <a:gd name="connsiteX9" fmla="*/ 3046004 w 12201525"/>
              <a:gd name="connsiteY9" fmla="*/ 2117936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3304 w 12201525"/>
              <a:gd name="connsiteY5" fmla="*/ 2098833 h 6877050"/>
              <a:gd name="connsiteX6" fmla="*/ 3067776 w 12201525"/>
              <a:gd name="connsiteY6" fmla="*/ 4970045 h 6877050"/>
              <a:gd name="connsiteX7" fmla="*/ 9310642 w 12201525"/>
              <a:gd name="connsiteY7" fmla="*/ 4891597 h 6877050"/>
              <a:gd name="connsiteX8" fmla="*/ 9288871 w 12201525"/>
              <a:gd name="connsiteY8" fmla="*/ 2073627 h 6877050"/>
              <a:gd name="connsiteX9" fmla="*/ 3033304 w 12201525"/>
              <a:gd name="connsiteY9" fmla="*/ 2098833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3304 w 12201525"/>
              <a:gd name="connsiteY5" fmla="*/ 2098833 h 6877050"/>
              <a:gd name="connsiteX6" fmla="*/ 3067776 w 12201525"/>
              <a:gd name="connsiteY6" fmla="*/ 4970045 h 6877050"/>
              <a:gd name="connsiteX7" fmla="*/ 9310642 w 12201525"/>
              <a:gd name="connsiteY7" fmla="*/ 4891597 h 6877050"/>
              <a:gd name="connsiteX8" fmla="*/ 9282521 w 12201525"/>
              <a:gd name="connsiteY8" fmla="*/ 2048157 h 6877050"/>
              <a:gd name="connsiteX9" fmla="*/ 3033304 w 12201525"/>
              <a:gd name="connsiteY9" fmla="*/ 2098833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3304 w 12201525"/>
              <a:gd name="connsiteY5" fmla="*/ 2098833 h 6877050"/>
              <a:gd name="connsiteX6" fmla="*/ 3067776 w 12201525"/>
              <a:gd name="connsiteY6" fmla="*/ 4970045 h 6877050"/>
              <a:gd name="connsiteX7" fmla="*/ 9310642 w 12201525"/>
              <a:gd name="connsiteY7" fmla="*/ 4866126 h 6877050"/>
              <a:gd name="connsiteX8" fmla="*/ 9282521 w 12201525"/>
              <a:gd name="connsiteY8" fmla="*/ 2048157 h 6877050"/>
              <a:gd name="connsiteX9" fmla="*/ 3033304 w 12201525"/>
              <a:gd name="connsiteY9" fmla="*/ 2098833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0923 w 12201525"/>
              <a:gd name="connsiteY5" fmla="*/ 2074955 h 6877050"/>
              <a:gd name="connsiteX6" fmla="*/ 3067776 w 12201525"/>
              <a:gd name="connsiteY6" fmla="*/ 4970045 h 6877050"/>
              <a:gd name="connsiteX7" fmla="*/ 9310642 w 12201525"/>
              <a:gd name="connsiteY7" fmla="*/ 4866126 h 6877050"/>
              <a:gd name="connsiteX8" fmla="*/ 9282521 w 12201525"/>
              <a:gd name="connsiteY8" fmla="*/ 2048157 h 6877050"/>
              <a:gd name="connsiteX9" fmla="*/ 3030923 w 12201525"/>
              <a:gd name="connsiteY9" fmla="*/ 2074955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0923 w 12201525"/>
              <a:gd name="connsiteY5" fmla="*/ 2074955 h 6877050"/>
              <a:gd name="connsiteX6" fmla="*/ 3063013 w 12201525"/>
              <a:gd name="connsiteY6" fmla="*/ 4970045 h 6877050"/>
              <a:gd name="connsiteX7" fmla="*/ 9310642 w 12201525"/>
              <a:gd name="connsiteY7" fmla="*/ 4866126 h 6877050"/>
              <a:gd name="connsiteX8" fmla="*/ 9282521 w 12201525"/>
              <a:gd name="connsiteY8" fmla="*/ 2048157 h 6877050"/>
              <a:gd name="connsiteX9" fmla="*/ 3030923 w 12201525"/>
              <a:gd name="connsiteY9" fmla="*/ 2074955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0923 w 12201525"/>
              <a:gd name="connsiteY5" fmla="*/ 2074955 h 6877050"/>
              <a:gd name="connsiteX6" fmla="*/ 3060631 w 12201525"/>
              <a:gd name="connsiteY6" fmla="*/ 4974821 h 6877050"/>
              <a:gd name="connsiteX7" fmla="*/ 9310642 w 12201525"/>
              <a:gd name="connsiteY7" fmla="*/ 4866126 h 6877050"/>
              <a:gd name="connsiteX8" fmla="*/ 9282521 w 12201525"/>
              <a:gd name="connsiteY8" fmla="*/ 2048157 h 6877050"/>
              <a:gd name="connsiteX9" fmla="*/ 3030923 w 12201525"/>
              <a:gd name="connsiteY9" fmla="*/ 2074955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0923 w 12201525"/>
              <a:gd name="connsiteY5" fmla="*/ 2074955 h 6877050"/>
              <a:gd name="connsiteX6" fmla="*/ 3060631 w 12201525"/>
              <a:gd name="connsiteY6" fmla="*/ 4974821 h 6877050"/>
              <a:gd name="connsiteX7" fmla="*/ 9301117 w 12201525"/>
              <a:gd name="connsiteY7" fmla="*/ 4858963 h 6877050"/>
              <a:gd name="connsiteX8" fmla="*/ 9282521 w 12201525"/>
              <a:gd name="connsiteY8" fmla="*/ 2048157 h 6877050"/>
              <a:gd name="connsiteX9" fmla="*/ 3030923 w 12201525"/>
              <a:gd name="connsiteY9" fmla="*/ 2074955 h 6877050"/>
              <a:gd name="connsiteX0" fmla="*/ 9525 w 12201525"/>
              <a:gd name="connsiteY0" fmla="*/ 19050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9525 w 12201525"/>
              <a:gd name="connsiteY4" fmla="*/ 19050 h 6877050"/>
              <a:gd name="connsiteX5" fmla="*/ 3030923 w 12201525"/>
              <a:gd name="connsiteY5" fmla="*/ 2074955 h 6877050"/>
              <a:gd name="connsiteX6" fmla="*/ 3060631 w 12201525"/>
              <a:gd name="connsiteY6" fmla="*/ 4974821 h 6877050"/>
              <a:gd name="connsiteX7" fmla="*/ 9301117 w 12201525"/>
              <a:gd name="connsiteY7" fmla="*/ 4858963 h 6877050"/>
              <a:gd name="connsiteX8" fmla="*/ 9258708 w 12201525"/>
              <a:gd name="connsiteY8" fmla="*/ 2050544 h 6877050"/>
              <a:gd name="connsiteX9" fmla="*/ 3030923 w 12201525"/>
              <a:gd name="connsiteY9" fmla="*/ 2074955 h 6877050"/>
              <a:gd name="connsiteX0" fmla="*/ 59904 w 12201525"/>
              <a:gd name="connsiteY0" fmla="*/ 61111 h 6877050"/>
              <a:gd name="connsiteX1" fmla="*/ 12201525 w 12201525"/>
              <a:gd name="connsiteY1" fmla="*/ 0 h 6877050"/>
              <a:gd name="connsiteX2" fmla="*/ 12192000 w 12201525"/>
              <a:gd name="connsiteY2" fmla="*/ 6877050 h 6877050"/>
              <a:gd name="connsiteX3" fmla="*/ 0 w 12201525"/>
              <a:gd name="connsiteY3" fmla="*/ 6877050 h 6877050"/>
              <a:gd name="connsiteX4" fmla="*/ 59904 w 12201525"/>
              <a:gd name="connsiteY4" fmla="*/ 61111 h 6877050"/>
              <a:gd name="connsiteX5" fmla="*/ 3030923 w 12201525"/>
              <a:gd name="connsiteY5" fmla="*/ 2074955 h 6877050"/>
              <a:gd name="connsiteX6" fmla="*/ 3060631 w 12201525"/>
              <a:gd name="connsiteY6" fmla="*/ 4974821 h 6877050"/>
              <a:gd name="connsiteX7" fmla="*/ 9301117 w 12201525"/>
              <a:gd name="connsiteY7" fmla="*/ 4858963 h 6877050"/>
              <a:gd name="connsiteX8" fmla="*/ 9258708 w 12201525"/>
              <a:gd name="connsiteY8" fmla="*/ 2050544 h 6877050"/>
              <a:gd name="connsiteX9" fmla="*/ 3030923 w 12201525"/>
              <a:gd name="connsiteY9" fmla="*/ 2074955 h 6877050"/>
              <a:gd name="connsiteX0" fmla="*/ 59904 w 12235111"/>
              <a:gd name="connsiteY0" fmla="*/ 0 h 6815939"/>
              <a:gd name="connsiteX1" fmla="*/ 12235111 w 12235111"/>
              <a:gd name="connsiteY1" fmla="*/ 14600 h 6815939"/>
              <a:gd name="connsiteX2" fmla="*/ 12192000 w 12235111"/>
              <a:gd name="connsiteY2" fmla="*/ 6815939 h 6815939"/>
              <a:gd name="connsiteX3" fmla="*/ 0 w 12235111"/>
              <a:gd name="connsiteY3" fmla="*/ 6815939 h 6815939"/>
              <a:gd name="connsiteX4" fmla="*/ 59904 w 12235111"/>
              <a:gd name="connsiteY4" fmla="*/ 0 h 6815939"/>
              <a:gd name="connsiteX5" fmla="*/ 3030923 w 12235111"/>
              <a:gd name="connsiteY5" fmla="*/ 2013844 h 6815939"/>
              <a:gd name="connsiteX6" fmla="*/ 3060631 w 12235111"/>
              <a:gd name="connsiteY6" fmla="*/ 4913710 h 6815939"/>
              <a:gd name="connsiteX7" fmla="*/ 9301117 w 12235111"/>
              <a:gd name="connsiteY7" fmla="*/ 4797852 h 6815939"/>
              <a:gd name="connsiteX8" fmla="*/ 9258708 w 12235111"/>
              <a:gd name="connsiteY8" fmla="*/ 1989433 h 6815939"/>
              <a:gd name="connsiteX9" fmla="*/ 3030923 w 12235111"/>
              <a:gd name="connsiteY9" fmla="*/ 2013844 h 6815939"/>
              <a:gd name="connsiteX0" fmla="*/ 17922 w 12193129"/>
              <a:gd name="connsiteY0" fmla="*/ 0 h 6908473"/>
              <a:gd name="connsiteX1" fmla="*/ 12193129 w 12193129"/>
              <a:gd name="connsiteY1" fmla="*/ 14600 h 6908473"/>
              <a:gd name="connsiteX2" fmla="*/ 12150018 w 12193129"/>
              <a:gd name="connsiteY2" fmla="*/ 6815939 h 6908473"/>
              <a:gd name="connsiteX3" fmla="*/ 0 w 12193129"/>
              <a:gd name="connsiteY3" fmla="*/ 6908473 h 6908473"/>
              <a:gd name="connsiteX4" fmla="*/ 17922 w 12193129"/>
              <a:gd name="connsiteY4" fmla="*/ 0 h 6908473"/>
              <a:gd name="connsiteX5" fmla="*/ 2988941 w 12193129"/>
              <a:gd name="connsiteY5" fmla="*/ 2013844 h 6908473"/>
              <a:gd name="connsiteX6" fmla="*/ 3018649 w 12193129"/>
              <a:gd name="connsiteY6" fmla="*/ 4913710 h 6908473"/>
              <a:gd name="connsiteX7" fmla="*/ 9259135 w 12193129"/>
              <a:gd name="connsiteY7" fmla="*/ 4797852 h 6908473"/>
              <a:gd name="connsiteX8" fmla="*/ 9216726 w 12193129"/>
              <a:gd name="connsiteY8" fmla="*/ 1989433 h 6908473"/>
              <a:gd name="connsiteX9" fmla="*/ 2988941 w 12193129"/>
              <a:gd name="connsiteY9" fmla="*/ 2013844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88941 w 12217189"/>
              <a:gd name="connsiteY5" fmla="*/ 2013844 h 6908473"/>
              <a:gd name="connsiteX6" fmla="*/ 3018649 w 12217189"/>
              <a:gd name="connsiteY6" fmla="*/ 4913710 h 6908473"/>
              <a:gd name="connsiteX7" fmla="*/ 9259135 w 12217189"/>
              <a:gd name="connsiteY7" fmla="*/ 4797852 h 6908473"/>
              <a:gd name="connsiteX8" fmla="*/ 9216726 w 12217189"/>
              <a:gd name="connsiteY8" fmla="*/ 1989433 h 6908473"/>
              <a:gd name="connsiteX9" fmla="*/ 2988941 w 12217189"/>
              <a:gd name="connsiteY9" fmla="*/ 2013844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79408 w 12217189"/>
              <a:gd name="connsiteY5" fmla="*/ 2011455 h 6908473"/>
              <a:gd name="connsiteX6" fmla="*/ 3018649 w 12217189"/>
              <a:gd name="connsiteY6" fmla="*/ 4913710 h 6908473"/>
              <a:gd name="connsiteX7" fmla="*/ 9259135 w 12217189"/>
              <a:gd name="connsiteY7" fmla="*/ 4797852 h 6908473"/>
              <a:gd name="connsiteX8" fmla="*/ 9216726 w 12217189"/>
              <a:gd name="connsiteY8" fmla="*/ 1989433 h 6908473"/>
              <a:gd name="connsiteX9" fmla="*/ 2979408 w 12217189"/>
              <a:gd name="connsiteY9" fmla="*/ 2011455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77025 w 12217189"/>
              <a:gd name="connsiteY5" fmla="*/ 2016230 h 6908473"/>
              <a:gd name="connsiteX6" fmla="*/ 3018649 w 12217189"/>
              <a:gd name="connsiteY6" fmla="*/ 4913710 h 6908473"/>
              <a:gd name="connsiteX7" fmla="*/ 9259135 w 12217189"/>
              <a:gd name="connsiteY7" fmla="*/ 4797852 h 6908473"/>
              <a:gd name="connsiteX8" fmla="*/ 9216726 w 12217189"/>
              <a:gd name="connsiteY8" fmla="*/ 1989433 h 6908473"/>
              <a:gd name="connsiteX9" fmla="*/ 2977025 w 12217189"/>
              <a:gd name="connsiteY9" fmla="*/ 2016230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79409 w 12217189"/>
              <a:gd name="connsiteY5" fmla="*/ 2013842 h 6908473"/>
              <a:gd name="connsiteX6" fmla="*/ 3018649 w 12217189"/>
              <a:gd name="connsiteY6" fmla="*/ 4913710 h 6908473"/>
              <a:gd name="connsiteX7" fmla="*/ 9259135 w 12217189"/>
              <a:gd name="connsiteY7" fmla="*/ 4797852 h 6908473"/>
              <a:gd name="connsiteX8" fmla="*/ 9216726 w 12217189"/>
              <a:gd name="connsiteY8" fmla="*/ 1989433 h 6908473"/>
              <a:gd name="connsiteX9" fmla="*/ 2979409 w 12217189"/>
              <a:gd name="connsiteY9" fmla="*/ 2013842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79409 w 12217189"/>
              <a:gd name="connsiteY5" fmla="*/ 2013842 h 6908473"/>
              <a:gd name="connsiteX6" fmla="*/ 3009116 w 12217189"/>
              <a:gd name="connsiteY6" fmla="*/ 4913710 h 6908473"/>
              <a:gd name="connsiteX7" fmla="*/ 9259135 w 12217189"/>
              <a:gd name="connsiteY7" fmla="*/ 4797852 h 6908473"/>
              <a:gd name="connsiteX8" fmla="*/ 9216726 w 12217189"/>
              <a:gd name="connsiteY8" fmla="*/ 1989433 h 6908473"/>
              <a:gd name="connsiteX9" fmla="*/ 2979409 w 12217189"/>
              <a:gd name="connsiteY9" fmla="*/ 2013842 h 6908473"/>
              <a:gd name="connsiteX0" fmla="*/ 17922 w 12217189"/>
              <a:gd name="connsiteY0" fmla="*/ 0 h 6908473"/>
              <a:gd name="connsiteX1" fmla="*/ 12193129 w 12217189"/>
              <a:gd name="connsiteY1" fmla="*/ 14600 h 6908473"/>
              <a:gd name="connsiteX2" fmla="*/ 12217189 w 12217189"/>
              <a:gd name="connsiteY2" fmla="*/ 6900062 h 6908473"/>
              <a:gd name="connsiteX3" fmla="*/ 0 w 12217189"/>
              <a:gd name="connsiteY3" fmla="*/ 6908473 h 6908473"/>
              <a:gd name="connsiteX4" fmla="*/ 17922 w 12217189"/>
              <a:gd name="connsiteY4" fmla="*/ 0 h 6908473"/>
              <a:gd name="connsiteX5" fmla="*/ 2979409 w 12217189"/>
              <a:gd name="connsiteY5" fmla="*/ 2013842 h 6908473"/>
              <a:gd name="connsiteX6" fmla="*/ 3009116 w 12217189"/>
              <a:gd name="connsiteY6" fmla="*/ 4913710 h 6908473"/>
              <a:gd name="connsiteX7" fmla="*/ 9259135 w 12217189"/>
              <a:gd name="connsiteY7" fmla="*/ 4797852 h 6908473"/>
              <a:gd name="connsiteX8" fmla="*/ 9214343 w 12217189"/>
              <a:gd name="connsiteY8" fmla="*/ 1982270 h 6908473"/>
              <a:gd name="connsiteX9" fmla="*/ 2979409 w 12217189"/>
              <a:gd name="connsiteY9" fmla="*/ 2013842 h 690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7189" h="6908473">
                <a:moveTo>
                  <a:pt x="17922" y="0"/>
                </a:moveTo>
                <a:lnTo>
                  <a:pt x="12193129" y="14600"/>
                </a:lnTo>
                <a:lnTo>
                  <a:pt x="12217189" y="6900062"/>
                </a:lnTo>
                <a:lnTo>
                  <a:pt x="0" y="6908473"/>
                </a:lnTo>
                <a:cubicBezTo>
                  <a:pt x="0" y="4682798"/>
                  <a:pt x="17922" y="2225675"/>
                  <a:pt x="17922" y="0"/>
                </a:cubicBezTo>
                <a:close/>
                <a:moveTo>
                  <a:pt x="2979409" y="2013842"/>
                </a:moveTo>
                <a:lnTo>
                  <a:pt x="3009116" y="4913710"/>
                </a:lnTo>
                <a:lnTo>
                  <a:pt x="9259135" y="4797852"/>
                </a:lnTo>
                <a:lnTo>
                  <a:pt x="9214343" y="1982270"/>
                </a:lnTo>
                <a:lnTo>
                  <a:pt x="2979409" y="2013842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68DE2-515E-44AE-B52C-C648978F6CC4}"/>
              </a:ext>
            </a:extLst>
          </p:cNvPr>
          <p:cNvSpPr txBox="1"/>
          <p:nvPr/>
        </p:nvSpPr>
        <p:spPr>
          <a:xfrm>
            <a:off x="6472719" y="3026977"/>
            <a:ext cx="1146807" cy="453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effectLst>
                  <a:glow rad="152400">
                    <a:srgbClr val="005F9D"/>
                  </a:glow>
                </a:effectLst>
              </a:rPr>
              <a:t>WELL B-052B </a:t>
            </a:r>
            <a:r>
              <a:rPr lang="en-US" sz="1050" dirty="0">
                <a:effectLst>
                  <a:glow rad="152400">
                    <a:srgbClr val="005F9D"/>
                  </a:glow>
                </a:effectLst>
              </a:rPr>
              <a:t>(DRILLED 2019)</a:t>
            </a:r>
            <a:endParaRPr lang="en-US" dirty="0">
              <a:effectLst>
                <a:glow rad="152400">
                  <a:srgbClr val="005F9D"/>
                </a:glo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7D435-D6E7-406D-812F-60CEFAFD3121}"/>
              </a:ext>
            </a:extLst>
          </p:cNvPr>
          <p:cNvSpPr/>
          <p:nvPr/>
        </p:nvSpPr>
        <p:spPr>
          <a:xfrm>
            <a:off x="6241186" y="2768044"/>
            <a:ext cx="294487" cy="294487"/>
          </a:xfrm>
          <a:prstGeom prst="rect">
            <a:avLst/>
          </a:prstGeom>
          <a:noFill/>
          <a:ln w="19050" cmpd="sng">
            <a:solidFill>
              <a:srgbClr val="005F9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4487"/>
                      <a:gd name="connsiteY0" fmla="*/ 0 h 294487"/>
                      <a:gd name="connsiteX1" fmla="*/ 294487 w 294487"/>
                      <a:gd name="connsiteY1" fmla="*/ 0 h 294487"/>
                      <a:gd name="connsiteX2" fmla="*/ 294487 w 294487"/>
                      <a:gd name="connsiteY2" fmla="*/ 294487 h 294487"/>
                      <a:gd name="connsiteX3" fmla="*/ 0 w 294487"/>
                      <a:gd name="connsiteY3" fmla="*/ 294487 h 294487"/>
                      <a:gd name="connsiteX4" fmla="*/ 0 w 294487"/>
                      <a:gd name="connsiteY4" fmla="*/ 0 h 294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4487" h="294487" extrusionOk="0">
                        <a:moveTo>
                          <a:pt x="0" y="0"/>
                        </a:moveTo>
                        <a:cubicBezTo>
                          <a:pt x="81449" y="-354"/>
                          <a:pt x="151078" y="13959"/>
                          <a:pt x="294487" y="0"/>
                        </a:cubicBezTo>
                        <a:cubicBezTo>
                          <a:pt x="300776" y="107007"/>
                          <a:pt x="307789" y="160171"/>
                          <a:pt x="294487" y="294487"/>
                        </a:cubicBezTo>
                        <a:cubicBezTo>
                          <a:pt x="226161" y="279784"/>
                          <a:pt x="59083" y="305984"/>
                          <a:pt x="0" y="294487"/>
                        </a:cubicBezTo>
                        <a:cubicBezTo>
                          <a:pt x="-4948" y="166555"/>
                          <a:pt x="-13698" y="114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E26A9838-5407-4F2B-92E4-0E84C7B53CC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6229312" y="4876800"/>
            <a:ext cx="11874" cy="63586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92AB02-708B-46BF-886D-0513B619D384}"/>
              </a:ext>
            </a:extLst>
          </p:cNvPr>
          <p:cNvSpPr txBox="1"/>
          <p:nvPr/>
        </p:nvSpPr>
        <p:spPr>
          <a:xfrm>
            <a:off x="8563308" y="-9526"/>
            <a:ext cx="3643602" cy="523220"/>
          </a:xfrm>
          <a:prstGeom prst="rect">
            <a:avLst/>
          </a:prstGeom>
          <a:solidFill>
            <a:schemeClr val="bg1">
              <a:alpha val="56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z="2800" dirty="0">
                <a:effectLst>
                  <a:glow rad="139700">
                    <a:schemeClr val="bg1"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CURRENT CONDITIONS 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A6D5C711-056B-47D6-8EDE-666F439EE33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649422" y="5611807"/>
            <a:ext cx="1833533" cy="41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</a:effectLst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 algn="ctr">
              <a:lnSpc>
                <a:spcPct val="75000"/>
              </a:lnSpc>
              <a:spcBef>
                <a:spcPts val="200"/>
              </a:spcBef>
              <a:spcAft>
                <a:spcPts val="200"/>
              </a:spcAft>
              <a:defRPr sz="1200" i="1"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</a:schemeClr>
                  </a:glo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tx1"/>
                </a:solidFill>
                <a:effectLst>
                  <a:glow rad="127000">
                    <a:schemeClr val="bg1">
                      <a:alpha val="66000"/>
                    </a:schemeClr>
                  </a:glow>
                </a:effectLst>
              </a:rPr>
              <a:t>NANCY ROSE BOULEVARD</a:t>
            </a:r>
          </a:p>
          <a:p>
            <a:r>
              <a:rPr lang="en-US" dirty="0">
                <a:effectLst>
                  <a:glow rad="127000">
                    <a:schemeClr val="bg1">
                      <a:alpha val="66000"/>
                    </a:schemeClr>
                  </a:glow>
                </a:effectLst>
              </a:rPr>
              <a:t> </a:t>
            </a:r>
          </a:p>
        </p:txBody>
      </p:sp>
      <p:pic>
        <p:nvPicPr>
          <p:cNvPr id="29" name="Picture 28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57D8ED6-9B8F-42CF-ADE3-A1C5280718CA}"/>
              </a:ext>
            </a:extLst>
          </p:cNvPr>
          <p:cNvPicPr/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4" y="6318900"/>
            <a:ext cx="537845" cy="5048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2D44C9B-22CC-418B-9C56-455AF899281E}"/>
              </a:ext>
            </a:extLst>
          </p:cNvPr>
          <p:cNvSpPr txBox="1"/>
          <p:nvPr/>
        </p:nvSpPr>
        <p:spPr>
          <a:xfrm>
            <a:off x="5473932" y="5512664"/>
            <a:ext cx="1510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EXISTING 5-FOOT </a:t>
            </a:r>
          </a:p>
          <a:p>
            <a:r>
              <a:rPr lang="en-US" dirty="0"/>
              <a:t> CHAIN-LINK FENCE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0D948D-252C-4A74-A3A2-13F42E2D3BA5}"/>
              </a:ext>
            </a:extLst>
          </p:cNvPr>
          <p:cNvSpPr txBox="1"/>
          <p:nvPr/>
        </p:nvSpPr>
        <p:spPr>
          <a:xfrm>
            <a:off x="4527553" y="1076889"/>
            <a:ext cx="15684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EXISTING  5-FOOT</a:t>
            </a:r>
          </a:p>
          <a:p>
            <a:r>
              <a:rPr lang="en-US" dirty="0"/>
              <a:t>CHAIN-LINK FENCE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B84EE2F1-48BF-47C4-9B8C-A4698AD4C236}"/>
              </a:ext>
            </a:extLst>
          </p:cNvPr>
          <p:cNvCxnSpPr>
            <a:cxnSpLocks/>
          </p:cNvCxnSpPr>
          <p:nvPr/>
        </p:nvCxnSpPr>
        <p:spPr>
          <a:xfrm>
            <a:off x="5311774" y="1569332"/>
            <a:ext cx="3" cy="40564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E0C9A53-BC5B-49C5-9022-DC596D0CCCBD}"/>
              </a:ext>
            </a:extLst>
          </p:cNvPr>
          <p:cNvSpPr txBox="1"/>
          <p:nvPr/>
        </p:nvSpPr>
        <p:spPr>
          <a:xfrm>
            <a:off x="9641834" y="2841056"/>
            <a:ext cx="1486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EXISTING 5-FOOT </a:t>
            </a:r>
          </a:p>
          <a:p>
            <a:r>
              <a:rPr lang="en-US" dirty="0"/>
              <a:t>CHAIN-LINK FENCE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97F0B1-8804-48AC-87A8-B2648B537996}"/>
              </a:ext>
            </a:extLst>
          </p:cNvPr>
          <p:cNvSpPr txBox="1"/>
          <p:nvPr/>
        </p:nvSpPr>
        <p:spPr>
          <a:xfrm>
            <a:off x="10119230" y="3870898"/>
            <a:ext cx="165485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EXISTING DRIVEWAY</a:t>
            </a:r>
          </a:p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 VEHICULAR GATE</a:t>
            </a:r>
            <a:endParaRPr lang="en-US" sz="1050" dirty="0">
              <a:solidFill>
                <a:schemeClr val="bg1"/>
              </a:solidFill>
              <a:effectLst>
                <a:glow rad="127000">
                  <a:srgbClr val="005F9D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991B19-8D85-4B46-B5DA-E391EA1CF601}"/>
              </a:ext>
            </a:extLst>
          </p:cNvPr>
          <p:cNvSpPr txBox="1"/>
          <p:nvPr/>
        </p:nvSpPr>
        <p:spPr>
          <a:xfrm>
            <a:off x="2695529" y="5403794"/>
            <a:ext cx="16404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INTERIOR YARD FINSIHED WITH GRAVEL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661F95E-6FD2-4DA4-8572-35F7CCDF3DEF}"/>
              </a:ext>
            </a:extLst>
          </p:cNvPr>
          <p:cNvSpPr/>
          <p:nvPr/>
        </p:nvSpPr>
        <p:spPr>
          <a:xfrm>
            <a:off x="2978150" y="1987550"/>
            <a:ext cx="6223000" cy="2889250"/>
          </a:xfrm>
          <a:custGeom>
            <a:avLst/>
            <a:gdLst>
              <a:gd name="connsiteX0" fmla="*/ 0 w 6223000"/>
              <a:gd name="connsiteY0" fmla="*/ 38100 h 2889250"/>
              <a:gd name="connsiteX1" fmla="*/ 31750 w 6223000"/>
              <a:gd name="connsiteY1" fmla="*/ 2889250 h 2889250"/>
              <a:gd name="connsiteX2" fmla="*/ 6223000 w 6223000"/>
              <a:gd name="connsiteY2" fmla="*/ 2749550 h 2889250"/>
              <a:gd name="connsiteX3" fmla="*/ 6184900 w 6223000"/>
              <a:gd name="connsiteY3" fmla="*/ 0 h 2889250"/>
              <a:gd name="connsiteX4" fmla="*/ 0 w 6223000"/>
              <a:gd name="connsiteY4" fmla="*/ 38100 h 288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000" h="2889250">
                <a:moveTo>
                  <a:pt x="0" y="38100"/>
                </a:moveTo>
                <a:lnTo>
                  <a:pt x="31750" y="2889250"/>
                </a:lnTo>
                <a:lnTo>
                  <a:pt x="6223000" y="2749550"/>
                </a:lnTo>
                <a:lnTo>
                  <a:pt x="6184900" y="0"/>
                </a:lnTo>
                <a:lnTo>
                  <a:pt x="0" y="38100"/>
                </a:lnTo>
                <a:close/>
              </a:path>
            </a:pathLst>
          </a:custGeom>
          <a:noFill/>
          <a:ln w="38100">
            <a:solidFill>
              <a:srgbClr val="005F9D"/>
            </a:solidFill>
            <a:prstDash val="solid"/>
          </a:ln>
          <a:effectLst>
            <a:glow rad="88900">
              <a:schemeClr val="bg1"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B70BC788-53D2-4EAE-BB36-C8D04171BB9F}"/>
              </a:ext>
            </a:extLst>
          </p:cNvPr>
          <p:cNvCxnSpPr>
            <a:cxnSpLocks/>
            <a:stCxn id="79" idx="0"/>
          </p:cNvCxnSpPr>
          <p:nvPr/>
        </p:nvCxnSpPr>
        <p:spPr>
          <a:xfrm flipV="1">
            <a:off x="3515764" y="4394200"/>
            <a:ext cx="0" cy="100959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8B2F2D-AA21-4889-874C-3C4323E54584}"/>
              </a:ext>
            </a:extLst>
          </p:cNvPr>
          <p:cNvSpPr txBox="1"/>
          <p:nvPr/>
        </p:nvSpPr>
        <p:spPr>
          <a:xfrm>
            <a:off x="3761092" y="3011328"/>
            <a:ext cx="1697816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ORIGINAL WELL </a:t>
            </a:r>
          </a:p>
          <a:p>
            <a:r>
              <a:rPr lang="en-US" dirty="0"/>
              <a:t>B-052A</a:t>
            </a:r>
          </a:p>
          <a:p>
            <a:r>
              <a:rPr lang="en-US" sz="1050" dirty="0">
                <a:effectLst>
                  <a:glow rad="152400">
                    <a:srgbClr val="005F9D"/>
                  </a:glow>
                </a:effectLst>
              </a:rPr>
              <a:t>(DRILLED IN 1953 AND DEEPENED IN 1975)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7DDA91A-8501-4908-9659-6AFE5BE1D839}"/>
              </a:ext>
            </a:extLst>
          </p:cNvPr>
          <p:cNvSpPr/>
          <p:nvPr/>
        </p:nvSpPr>
        <p:spPr>
          <a:xfrm rot="20766934">
            <a:off x="3659662" y="3723655"/>
            <a:ext cx="294487" cy="294487"/>
          </a:xfrm>
          <a:prstGeom prst="rect">
            <a:avLst/>
          </a:prstGeom>
          <a:noFill/>
          <a:ln w="19050">
            <a:solidFill>
              <a:srgbClr val="005F9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94487"/>
                      <a:gd name="connsiteY0" fmla="*/ 0 h 294487"/>
                      <a:gd name="connsiteX1" fmla="*/ 294487 w 294487"/>
                      <a:gd name="connsiteY1" fmla="*/ 0 h 294487"/>
                      <a:gd name="connsiteX2" fmla="*/ 294487 w 294487"/>
                      <a:gd name="connsiteY2" fmla="*/ 294487 h 294487"/>
                      <a:gd name="connsiteX3" fmla="*/ 0 w 294487"/>
                      <a:gd name="connsiteY3" fmla="*/ 294487 h 294487"/>
                      <a:gd name="connsiteX4" fmla="*/ 0 w 294487"/>
                      <a:gd name="connsiteY4" fmla="*/ 0 h 294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4487" h="294487" extrusionOk="0">
                        <a:moveTo>
                          <a:pt x="0" y="0"/>
                        </a:moveTo>
                        <a:cubicBezTo>
                          <a:pt x="81449" y="-354"/>
                          <a:pt x="151078" y="13959"/>
                          <a:pt x="294487" y="0"/>
                        </a:cubicBezTo>
                        <a:cubicBezTo>
                          <a:pt x="300776" y="107007"/>
                          <a:pt x="307789" y="160171"/>
                          <a:pt x="294487" y="294487"/>
                        </a:cubicBezTo>
                        <a:cubicBezTo>
                          <a:pt x="226161" y="279784"/>
                          <a:pt x="59083" y="305984"/>
                          <a:pt x="0" y="294487"/>
                        </a:cubicBezTo>
                        <a:cubicBezTo>
                          <a:pt x="-4948" y="166555"/>
                          <a:pt x="-13698" y="114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1DD31D3A-EAAD-4083-A5C3-A816C4AE3DBF}"/>
              </a:ext>
            </a:extLst>
          </p:cNvPr>
          <p:cNvCxnSpPr>
            <a:cxnSpLocks/>
          </p:cNvCxnSpPr>
          <p:nvPr/>
        </p:nvCxnSpPr>
        <p:spPr>
          <a:xfrm rot="10800000" flipV="1">
            <a:off x="9184082" y="3062531"/>
            <a:ext cx="460520" cy="249918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04FECC2-B32D-431B-BC24-C73C57DE2557}"/>
              </a:ext>
            </a:extLst>
          </p:cNvPr>
          <p:cNvCxnSpPr>
            <a:cxnSpLocks/>
          </p:cNvCxnSpPr>
          <p:nvPr/>
        </p:nvCxnSpPr>
        <p:spPr>
          <a:xfrm flipH="1">
            <a:off x="9747152" y="4086988"/>
            <a:ext cx="433078" cy="1041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C436819-5DF3-417A-B77D-C5E528F0B371}"/>
              </a:ext>
            </a:extLst>
          </p:cNvPr>
          <p:cNvSpPr txBox="1"/>
          <p:nvPr/>
        </p:nvSpPr>
        <p:spPr>
          <a:xfrm>
            <a:off x="910920" y="3234725"/>
            <a:ext cx="14865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1"/>
                </a:solidFill>
                <a:effectLst>
                  <a:glow rad="127000">
                    <a:srgbClr val="005F9D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EXISTING 5-FOOT </a:t>
            </a:r>
          </a:p>
          <a:p>
            <a:r>
              <a:rPr lang="en-US" dirty="0"/>
              <a:t>CHAIN-LINK FENCE 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E64D133B-C05C-4756-9651-E726CB5F0765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2397470" y="3062533"/>
            <a:ext cx="506604" cy="418414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tailEnd type="triangle"/>
          </a:ln>
          <a:effectLst>
            <a:glow rad="508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95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73">
            <a:extLst>
              <a:ext uri="{FF2B5EF4-FFF2-40B4-BE49-F238E27FC236}">
                <a16:creationId xmlns:a16="http://schemas.microsoft.com/office/drawing/2014/main" id="{B325086A-F8BF-4F1A-85F7-B5F2AC97E131}"/>
              </a:ext>
            </a:extLst>
          </p:cNvPr>
          <p:cNvGrpSpPr/>
          <p:nvPr/>
        </p:nvGrpSpPr>
        <p:grpSpPr>
          <a:xfrm>
            <a:off x="-14972" y="-9525"/>
            <a:ext cx="12209878" cy="6889499"/>
            <a:chOff x="-14972" y="-9525"/>
            <a:chExt cx="12209878" cy="6889499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5EA242F-5D8E-4BDF-815F-CDB0C212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" y="-9525"/>
              <a:ext cx="12190781" cy="685731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28E1E8D2-63B0-4E71-93E0-DE2B51674A83}"/>
                </a:ext>
              </a:extLst>
            </p:cNvPr>
            <p:cNvSpPr/>
            <p:nvPr/>
          </p:nvSpPr>
          <p:spPr>
            <a:xfrm>
              <a:off x="-11525" y="-9361"/>
              <a:ext cx="12206431" cy="6889335"/>
            </a:xfrm>
            <a:custGeom>
              <a:avLst/>
              <a:gdLst>
                <a:gd name="connsiteX0" fmla="*/ 0 w 10439400"/>
                <a:gd name="connsiteY0" fmla="*/ 0 h 6677025"/>
                <a:gd name="connsiteX1" fmla="*/ 10439400 w 10439400"/>
                <a:gd name="connsiteY1" fmla="*/ 0 h 6677025"/>
                <a:gd name="connsiteX2" fmla="*/ 10439400 w 10439400"/>
                <a:gd name="connsiteY2" fmla="*/ 6677025 h 6677025"/>
                <a:gd name="connsiteX3" fmla="*/ 0 w 10439400"/>
                <a:gd name="connsiteY3" fmla="*/ 6677025 h 6677025"/>
                <a:gd name="connsiteX4" fmla="*/ 0 w 10439400"/>
                <a:gd name="connsiteY4" fmla="*/ 0 h 6677025"/>
                <a:gd name="connsiteX5" fmla="*/ 1446711 w 10439400"/>
                <a:gd name="connsiteY5" fmla="*/ 1446711 h 6677025"/>
                <a:gd name="connsiteX6" fmla="*/ 1446711 w 10439400"/>
                <a:gd name="connsiteY6" fmla="*/ 5230314 h 6677025"/>
                <a:gd name="connsiteX7" fmla="*/ 8992689 w 10439400"/>
                <a:gd name="connsiteY7" fmla="*/ 5230314 h 6677025"/>
                <a:gd name="connsiteX8" fmla="*/ 8992689 w 10439400"/>
                <a:gd name="connsiteY8" fmla="*/ 1446711 h 6677025"/>
                <a:gd name="connsiteX9" fmla="*/ 1446711 w 10439400"/>
                <a:gd name="connsiteY9" fmla="*/ 1446711 h 6677025"/>
                <a:gd name="connsiteX0" fmla="*/ 0 w 11268075"/>
                <a:gd name="connsiteY0" fmla="*/ 9525 h 6677025"/>
                <a:gd name="connsiteX1" fmla="*/ 11268075 w 11268075"/>
                <a:gd name="connsiteY1" fmla="*/ 0 h 6677025"/>
                <a:gd name="connsiteX2" fmla="*/ 11268075 w 11268075"/>
                <a:gd name="connsiteY2" fmla="*/ 6677025 h 6677025"/>
                <a:gd name="connsiteX3" fmla="*/ 828675 w 11268075"/>
                <a:gd name="connsiteY3" fmla="*/ 6677025 h 6677025"/>
                <a:gd name="connsiteX4" fmla="*/ 0 w 11268075"/>
                <a:gd name="connsiteY4" fmla="*/ 9525 h 6677025"/>
                <a:gd name="connsiteX5" fmla="*/ 2275386 w 11268075"/>
                <a:gd name="connsiteY5" fmla="*/ 1446711 h 6677025"/>
                <a:gd name="connsiteX6" fmla="*/ 2275386 w 11268075"/>
                <a:gd name="connsiteY6" fmla="*/ 5230314 h 6677025"/>
                <a:gd name="connsiteX7" fmla="*/ 9821364 w 11268075"/>
                <a:gd name="connsiteY7" fmla="*/ 5230314 h 6677025"/>
                <a:gd name="connsiteX8" fmla="*/ 9821364 w 11268075"/>
                <a:gd name="connsiteY8" fmla="*/ 1446711 h 6677025"/>
                <a:gd name="connsiteX9" fmla="*/ 2275386 w 11268075"/>
                <a:gd name="connsiteY9" fmla="*/ 1446711 h 6677025"/>
                <a:gd name="connsiteX0" fmla="*/ 9525 w 11277600"/>
                <a:gd name="connsiteY0" fmla="*/ 9525 h 6867525"/>
                <a:gd name="connsiteX1" fmla="*/ 11277600 w 11277600"/>
                <a:gd name="connsiteY1" fmla="*/ 0 h 6867525"/>
                <a:gd name="connsiteX2" fmla="*/ 11277600 w 11277600"/>
                <a:gd name="connsiteY2" fmla="*/ 6677025 h 6867525"/>
                <a:gd name="connsiteX3" fmla="*/ 0 w 11277600"/>
                <a:gd name="connsiteY3" fmla="*/ 6867525 h 6867525"/>
                <a:gd name="connsiteX4" fmla="*/ 9525 w 11277600"/>
                <a:gd name="connsiteY4" fmla="*/ 9525 h 6867525"/>
                <a:gd name="connsiteX5" fmla="*/ 2284911 w 11277600"/>
                <a:gd name="connsiteY5" fmla="*/ 1446711 h 6867525"/>
                <a:gd name="connsiteX6" fmla="*/ 2284911 w 11277600"/>
                <a:gd name="connsiteY6" fmla="*/ 5230314 h 6867525"/>
                <a:gd name="connsiteX7" fmla="*/ 9830889 w 11277600"/>
                <a:gd name="connsiteY7" fmla="*/ 5230314 h 6867525"/>
                <a:gd name="connsiteX8" fmla="*/ 9830889 w 11277600"/>
                <a:gd name="connsiteY8" fmla="*/ 1446711 h 6867525"/>
                <a:gd name="connsiteX9" fmla="*/ 2284911 w 11277600"/>
                <a:gd name="connsiteY9" fmla="*/ 1446711 h 6867525"/>
                <a:gd name="connsiteX0" fmla="*/ 9525 w 12192000"/>
                <a:gd name="connsiteY0" fmla="*/ 9525 h 6867525"/>
                <a:gd name="connsiteX1" fmla="*/ 11277600 w 12192000"/>
                <a:gd name="connsiteY1" fmla="*/ 0 h 6867525"/>
                <a:gd name="connsiteX2" fmla="*/ 12192000 w 12192000"/>
                <a:gd name="connsiteY2" fmla="*/ 6867525 h 6867525"/>
                <a:gd name="connsiteX3" fmla="*/ 0 w 12192000"/>
                <a:gd name="connsiteY3" fmla="*/ 6867525 h 6867525"/>
                <a:gd name="connsiteX4" fmla="*/ 9525 w 12192000"/>
                <a:gd name="connsiteY4" fmla="*/ 9525 h 6867525"/>
                <a:gd name="connsiteX5" fmla="*/ 2284911 w 12192000"/>
                <a:gd name="connsiteY5" fmla="*/ 1446711 h 6867525"/>
                <a:gd name="connsiteX6" fmla="*/ 2284911 w 12192000"/>
                <a:gd name="connsiteY6" fmla="*/ 5230314 h 6867525"/>
                <a:gd name="connsiteX7" fmla="*/ 9830889 w 12192000"/>
                <a:gd name="connsiteY7" fmla="*/ 5230314 h 6867525"/>
                <a:gd name="connsiteX8" fmla="*/ 9830889 w 12192000"/>
                <a:gd name="connsiteY8" fmla="*/ 1446711 h 6867525"/>
                <a:gd name="connsiteX9" fmla="*/ 2284911 w 12192000"/>
                <a:gd name="connsiteY9" fmla="*/ 1446711 h 6867525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30889 w 12201525"/>
                <a:gd name="connsiteY7" fmla="*/ 523983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78514 w 12201525"/>
                <a:gd name="connsiteY7" fmla="*/ 518268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42061 w 12201525"/>
                <a:gd name="connsiteY5" fmla="*/ 1484811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42061 w 12201525"/>
                <a:gd name="connsiteY9" fmla="*/ 1484811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1490 w 12201525"/>
                <a:gd name="connsiteY5" fmla="*/ 2110659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3031490 w 12201525"/>
                <a:gd name="connsiteY9" fmla="*/ 2110659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78347 w 12201525"/>
                <a:gd name="connsiteY5" fmla="*/ 1470257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78347 w 12201525"/>
                <a:gd name="connsiteY9" fmla="*/ 1470257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25213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3046004 w 12201525"/>
                <a:gd name="connsiteY9" fmla="*/ 212521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25213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2521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5050096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5050096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2521 w 12201525"/>
                <a:gd name="connsiteY8" fmla="*/ 204815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7776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3013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58708 w 12201525"/>
                <a:gd name="connsiteY8" fmla="*/ 2050544 h 6877050"/>
                <a:gd name="connsiteX9" fmla="*/ 3030923 w 12201525"/>
                <a:gd name="connsiteY9" fmla="*/ 2074955 h 6877050"/>
                <a:gd name="connsiteX0" fmla="*/ 59904 w 12201525"/>
                <a:gd name="connsiteY0" fmla="*/ 61111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59904 w 12201525"/>
                <a:gd name="connsiteY4" fmla="*/ 61111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58708 w 12201525"/>
                <a:gd name="connsiteY8" fmla="*/ 2050544 h 6877050"/>
                <a:gd name="connsiteX9" fmla="*/ 3030923 w 12201525"/>
                <a:gd name="connsiteY9" fmla="*/ 2074955 h 6877050"/>
                <a:gd name="connsiteX0" fmla="*/ 59904 w 12235111"/>
                <a:gd name="connsiteY0" fmla="*/ 0 h 6815939"/>
                <a:gd name="connsiteX1" fmla="*/ 12235111 w 12235111"/>
                <a:gd name="connsiteY1" fmla="*/ 14600 h 6815939"/>
                <a:gd name="connsiteX2" fmla="*/ 12192000 w 12235111"/>
                <a:gd name="connsiteY2" fmla="*/ 6815939 h 6815939"/>
                <a:gd name="connsiteX3" fmla="*/ 0 w 12235111"/>
                <a:gd name="connsiteY3" fmla="*/ 6815939 h 6815939"/>
                <a:gd name="connsiteX4" fmla="*/ 59904 w 12235111"/>
                <a:gd name="connsiteY4" fmla="*/ 0 h 6815939"/>
                <a:gd name="connsiteX5" fmla="*/ 3030923 w 12235111"/>
                <a:gd name="connsiteY5" fmla="*/ 2013844 h 6815939"/>
                <a:gd name="connsiteX6" fmla="*/ 3060631 w 12235111"/>
                <a:gd name="connsiteY6" fmla="*/ 4913710 h 6815939"/>
                <a:gd name="connsiteX7" fmla="*/ 9301117 w 12235111"/>
                <a:gd name="connsiteY7" fmla="*/ 4797852 h 6815939"/>
                <a:gd name="connsiteX8" fmla="*/ 9258708 w 12235111"/>
                <a:gd name="connsiteY8" fmla="*/ 1989433 h 6815939"/>
                <a:gd name="connsiteX9" fmla="*/ 3030923 w 12235111"/>
                <a:gd name="connsiteY9" fmla="*/ 2013844 h 6815939"/>
                <a:gd name="connsiteX0" fmla="*/ 17922 w 12193129"/>
                <a:gd name="connsiteY0" fmla="*/ 0 h 6908473"/>
                <a:gd name="connsiteX1" fmla="*/ 12193129 w 12193129"/>
                <a:gd name="connsiteY1" fmla="*/ 14600 h 6908473"/>
                <a:gd name="connsiteX2" fmla="*/ 12150018 w 12193129"/>
                <a:gd name="connsiteY2" fmla="*/ 6815939 h 6908473"/>
                <a:gd name="connsiteX3" fmla="*/ 0 w 12193129"/>
                <a:gd name="connsiteY3" fmla="*/ 6908473 h 6908473"/>
                <a:gd name="connsiteX4" fmla="*/ 17922 w 12193129"/>
                <a:gd name="connsiteY4" fmla="*/ 0 h 6908473"/>
                <a:gd name="connsiteX5" fmla="*/ 2988941 w 12193129"/>
                <a:gd name="connsiteY5" fmla="*/ 2013844 h 6908473"/>
                <a:gd name="connsiteX6" fmla="*/ 3018649 w 12193129"/>
                <a:gd name="connsiteY6" fmla="*/ 4913710 h 6908473"/>
                <a:gd name="connsiteX7" fmla="*/ 9259135 w 12193129"/>
                <a:gd name="connsiteY7" fmla="*/ 4797852 h 6908473"/>
                <a:gd name="connsiteX8" fmla="*/ 9216726 w 12193129"/>
                <a:gd name="connsiteY8" fmla="*/ 1989433 h 6908473"/>
                <a:gd name="connsiteX9" fmla="*/ 2988941 w 12193129"/>
                <a:gd name="connsiteY9" fmla="*/ 2013844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88941 w 12217189"/>
                <a:gd name="connsiteY5" fmla="*/ 2013844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88941 w 12217189"/>
                <a:gd name="connsiteY9" fmla="*/ 2013844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8 w 12217189"/>
                <a:gd name="connsiteY5" fmla="*/ 2011455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8 w 12217189"/>
                <a:gd name="connsiteY9" fmla="*/ 2011455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7025 w 12217189"/>
                <a:gd name="connsiteY5" fmla="*/ 2016230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7025 w 12217189"/>
                <a:gd name="connsiteY9" fmla="*/ 2016230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9 w 12217189"/>
                <a:gd name="connsiteY9" fmla="*/ 2013842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09116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9 w 12217189"/>
                <a:gd name="connsiteY9" fmla="*/ 2013842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09116 w 12217189"/>
                <a:gd name="connsiteY6" fmla="*/ 4913710 h 6908473"/>
                <a:gd name="connsiteX7" fmla="*/ 9259135 w 12217189"/>
                <a:gd name="connsiteY7" fmla="*/ 4797852 h 6908473"/>
                <a:gd name="connsiteX8" fmla="*/ 9214343 w 12217189"/>
                <a:gd name="connsiteY8" fmla="*/ 1982270 h 6908473"/>
                <a:gd name="connsiteX9" fmla="*/ 2979409 w 12217189"/>
                <a:gd name="connsiteY9" fmla="*/ 2013842 h 690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7189" h="6908473">
                  <a:moveTo>
                    <a:pt x="17922" y="0"/>
                  </a:moveTo>
                  <a:lnTo>
                    <a:pt x="12193129" y="14600"/>
                  </a:lnTo>
                  <a:lnTo>
                    <a:pt x="12217189" y="6900062"/>
                  </a:lnTo>
                  <a:lnTo>
                    <a:pt x="0" y="6908473"/>
                  </a:lnTo>
                  <a:cubicBezTo>
                    <a:pt x="0" y="4682798"/>
                    <a:pt x="17922" y="2225675"/>
                    <a:pt x="17922" y="0"/>
                  </a:cubicBezTo>
                  <a:close/>
                  <a:moveTo>
                    <a:pt x="2979409" y="2013842"/>
                  </a:moveTo>
                  <a:lnTo>
                    <a:pt x="3009116" y="4913710"/>
                  </a:lnTo>
                  <a:lnTo>
                    <a:pt x="9259135" y="4797852"/>
                  </a:lnTo>
                  <a:lnTo>
                    <a:pt x="9214343" y="1982270"/>
                  </a:lnTo>
                  <a:lnTo>
                    <a:pt x="2979409" y="201384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068DE2-515E-44AE-B52C-C648978F6CC4}"/>
                </a:ext>
              </a:extLst>
            </p:cNvPr>
            <p:cNvSpPr txBox="1"/>
            <p:nvPr/>
          </p:nvSpPr>
          <p:spPr>
            <a:xfrm>
              <a:off x="5858798" y="2181876"/>
              <a:ext cx="102246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WELL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(DRILLED 2019)</a:t>
              </a:r>
            </a:p>
            <a:p>
              <a:pPr algn="ctr">
                <a:defRPr/>
              </a:pP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850582-13BE-4EAE-BAB0-A2FD438AF77C}"/>
                </a:ext>
              </a:extLst>
            </p:cNvPr>
            <p:cNvSpPr txBox="1"/>
            <p:nvPr/>
          </p:nvSpPr>
          <p:spPr>
            <a:xfrm>
              <a:off x="517957" y="3685064"/>
              <a:ext cx="2222935" cy="453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FORMER  WELL</a:t>
              </a:r>
            </a:p>
            <a:p>
              <a:pPr algn="ctr">
                <a:defRPr/>
              </a:pPr>
              <a:r>
                <a:rPr lang="en-US" sz="105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(TO REMAIN FOR MONITORING)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F783AC-AC3D-4F08-A5F1-71BBA2B2CDD6}"/>
                </a:ext>
              </a:extLst>
            </p:cNvPr>
            <p:cNvSpPr txBox="1"/>
            <p:nvPr/>
          </p:nvSpPr>
          <p:spPr>
            <a:xfrm>
              <a:off x="909983" y="2763753"/>
              <a:ext cx="1679950" cy="654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8’ DECORATIVE MASONRY WALL</a:t>
              </a:r>
            </a:p>
            <a:p>
              <a:pPr algn="ctr">
                <a:defRPr/>
              </a:pP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92AB02-708B-46BF-886D-0513B619D384}"/>
                </a:ext>
              </a:extLst>
            </p:cNvPr>
            <p:cNvSpPr txBox="1"/>
            <p:nvPr/>
          </p:nvSpPr>
          <p:spPr>
            <a:xfrm>
              <a:off x="-14972" y="-9525"/>
              <a:ext cx="3572575" cy="5232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effectLst>
              <a:softEdge rad="762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effectLst>
                    <a:glow rad="266700">
                      <a:schemeClr val="bg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defRPr>
              </a:lvl1pPr>
            </a:lstStyle>
            <a:p>
              <a:r>
                <a:rPr lang="en-US" sz="2800" dirty="0">
                  <a:effectLst>
                    <a:glow rad="139700">
                      <a:schemeClr val="bg1">
                        <a:alpha val="55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PROPOSED SITE PLAN</a:t>
              </a: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A6D5C711-056B-47D6-8EDE-666F439EE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750336" y="5493873"/>
              <a:ext cx="1833533" cy="43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>
              <a:defPPr>
                <a:defRPr lang="en-US"/>
              </a:defPPr>
              <a:lvl1pPr algn="ctr">
                <a:lnSpc>
                  <a:spcPct val="75000"/>
                </a:lnSpc>
                <a:spcBef>
                  <a:spcPts val="200"/>
                </a:spcBef>
                <a:spcAft>
                  <a:spcPts val="200"/>
                </a:spcAft>
                <a:defRPr sz="1200" i="1"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</a:schemeClr>
                    </a:glow>
                  </a:effectLst>
                  <a:latin typeface="Calibri" panose="020F0502020204030204" pitchFamily="34" charset="0"/>
                </a:defRPr>
              </a:lvl1pPr>
            </a:lstStyle>
            <a:p>
              <a:r>
                <a:rPr lang="en-US" dirty="0"/>
                <a:t>NANCY ROSE BOULEVARD</a:t>
              </a:r>
            </a:p>
            <a:p>
              <a:r>
                <a:rPr lang="en-US" dirty="0"/>
                <a:t> 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0D948D-252C-4A74-A3A2-13F42E2D3BA5}"/>
                </a:ext>
              </a:extLst>
            </p:cNvPr>
            <p:cNvSpPr txBox="1"/>
            <p:nvPr/>
          </p:nvSpPr>
          <p:spPr>
            <a:xfrm>
              <a:off x="4686095" y="1096066"/>
              <a:ext cx="149512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7’ CHAIIN-LINK FENCE</a:t>
              </a:r>
            </a:p>
          </p:txBody>
        </p: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B84EE2F1-48BF-47C4-9B8C-A4698AD4C236}"/>
                </a:ext>
              </a:extLst>
            </p:cNvPr>
            <p:cNvCxnSpPr>
              <a:cxnSpLocks/>
            </p:cNvCxnSpPr>
            <p:nvPr/>
          </p:nvCxnSpPr>
          <p:spPr>
            <a:xfrm>
              <a:off x="5413108" y="1566524"/>
              <a:ext cx="0" cy="43370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4EAB58-117E-4C06-86F0-C0DD4C95061D}"/>
                </a:ext>
              </a:extLst>
            </p:cNvPr>
            <p:cNvSpPr txBox="1"/>
            <p:nvPr/>
          </p:nvSpPr>
          <p:spPr>
            <a:xfrm>
              <a:off x="8214360" y="5422601"/>
              <a:ext cx="2103119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VEHICULAR GATE TO BE RELOCATED TO ACCOMMODATE LANDSACPE BORDER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84109B-F75C-424D-9F9A-4ABB4352B4E4}"/>
                </a:ext>
              </a:extLst>
            </p:cNvPr>
            <p:cNvSpPr/>
            <p:nvPr/>
          </p:nvSpPr>
          <p:spPr>
            <a:xfrm>
              <a:off x="4667696" y="3890531"/>
              <a:ext cx="452936" cy="457200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46703D4-7766-48B0-8219-37A150B6DC06}"/>
                </a:ext>
              </a:extLst>
            </p:cNvPr>
            <p:cNvSpPr/>
            <p:nvPr/>
          </p:nvSpPr>
          <p:spPr>
            <a:xfrm>
              <a:off x="4544203" y="4091533"/>
              <a:ext cx="55196" cy="55196"/>
            </a:xfrm>
            <a:prstGeom prst="ellipse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22F4D0-68AA-40F2-A6FE-CDCA142E1E5D}"/>
                </a:ext>
              </a:extLst>
            </p:cNvPr>
            <p:cNvSpPr txBox="1"/>
            <p:nvPr/>
          </p:nvSpPr>
          <p:spPr>
            <a:xfrm>
              <a:off x="3485626" y="5071796"/>
              <a:ext cx="1431272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20’ COMMUNICATION ANTENNA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6468101-D166-47C7-99D3-A42DFF733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9667" y="4369515"/>
              <a:ext cx="0" cy="422693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ot"/>
              <a:headEnd type="triangle" w="sm" len="sm"/>
              <a:tailEnd type="triangle" w="sm" len="sm"/>
            </a:ln>
            <a:effectLst>
              <a:glow rad="508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1966907-5B86-4DB6-B169-FC1ACD505415}"/>
                </a:ext>
              </a:extLst>
            </p:cNvPr>
            <p:cNvSpPr/>
            <p:nvPr/>
          </p:nvSpPr>
          <p:spPr>
            <a:xfrm>
              <a:off x="3498791" y="2508313"/>
              <a:ext cx="1143000" cy="347472"/>
            </a:xfrm>
            <a:custGeom>
              <a:avLst/>
              <a:gdLst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14287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14287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38100 w 947737"/>
                <a:gd name="connsiteY33" fmla="*/ 230980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28575 w 947737"/>
                <a:gd name="connsiteY33" fmla="*/ 223837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47625 w 947737"/>
                <a:gd name="connsiteY32" fmla="*/ 247649 h 278606"/>
                <a:gd name="connsiteX33" fmla="*/ 28575 w 947737"/>
                <a:gd name="connsiteY33" fmla="*/ 223837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7737" h="278606">
                  <a:moveTo>
                    <a:pt x="0" y="107156"/>
                  </a:moveTo>
                  <a:lnTo>
                    <a:pt x="30957" y="69056"/>
                  </a:lnTo>
                  <a:lnTo>
                    <a:pt x="64293" y="35718"/>
                  </a:lnTo>
                  <a:lnTo>
                    <a:pt x="135731" y="30956"/>
                  </a:lnTo>
                  <a:lnTo>
                    <a:pt x="138112" y="2381"/>
                  </a:lnTo>
                  <a:lnTo>
                    <a:pt x="304800" y="0"/>
                  </a:lnTo>
                  <a:lnTo>
                    <a:pt x="311943" y="30956"/>
                  </a:lnTo>
                  <a:lnTo>
                    <a:pt x="654843" y="28575"/>
                  </a:lnTo>
                  <a:lnTo>
                    <a:pt x="654843" y="2381"/>
                  </a:lnTo>
                  <a:lnTo>
                    <a:pt x="823912" y="0"/>
                  </a:lnTo>
                  <a:lnTo>
                    <a:pt x="823912" y="30956"/>
                  </a:lnTo>
                  <a:lnTo>
                    <a:pt x="885825" y="28575"/>
                  </a:lnTo>
                  <a:lnTo>
                    <a:pt x="909637" y="45243"/>
                  </a:lnTo>
                  <a:lnTo>
                    <a:pt x="923925" y="64293"/>
                  </a:lnTo>
                  <a:lnTo>
                    <a:pt x="933450" y="83343"/>
                  </a:lnTo>
                  <a:lnTo>
                    <a:pt x="942975" y="109537"/>
                  </a:lnTo>
                  <a:lnTo>
                    <a:pt x="947737" y="133350"/>
                  </a:lnTo>
                  <a:lnTo>
                    <a:pt x="942975" y="157162"/>
                  </a:lnTo>
                  <a:lnTo>
                    <a:pt x="940593" y="176212"/>
                  </a:lnTo>
                  <a:lnTo>
                    <a:pt x="926306" y="202406"/>
                  </a:lnTo>
                  <a:lnTo>
                    <a:pt x="912018" y="226218"/>
                  </a:lnTo>
                  <a:lnTo>
                    <a:pt x="892968" y="240506"/>
                  </a:lnTo>
                  <a:lnTo>
                    <a:pt x="881062" y="250031"/>
                  </a:lnTo>
                  <a:lnTo>
                    <a:pt x="833437" y="252412"/>
                  </a:lnTo>
                  <a:lnTo>
                    <a:pt x="826293" y="278606"/>
                  </a:lnTo>
                  <a:lnTo>
                    <a:pt x="659606" y="276225"/>
                  </a:lnTo>
                  <a:lnTo>
                    <a:pt x="657225" y="250031"/>
                  </a:lnTo>
                  <a:lnTo>
                    <a:pt x="316706" y="257175"/>
                  </a:lnTo>
                  <a:lnTo>
                    <a:pt x="314325" y="278606"/>
                  </a:lnTo>
                  <a:lnTo>
                    <a:pt x="135731" y="278606"/>
                  </a:lnTo>
                  <a:lnTo>
                    <a:pt x="133350" y="254793"/>
                  </a:lnTo>
                  <a:lnTo>
                    <a:pt x="71437" y="254793"/>
                  </a:lnTo>
                  <a:lnTo>
                    <a:pt x="47625" y="247649"/>
                  </a:lnTo>
                  <a:lnTo>
                    <a:pt x="28575" y="223837"/>
                  </a:lnTo>
                  <a:lnTo>
                    <a:pt x="21430" y="214312"/>
                  </a:lnTo>
                  <a:lnTo>
                    <a:pt x="9525" y="195262"/>
                  </a:lnTo>
                  <a:lnTo>
                    <a:pt x="2380" y="166687"/>
                  </a:lnTo>
                  <a:cubicBezTo>
                    <a:pt x="1587" y="146843"/>
                    <a:pt x="793" y="127000"/>
                    <a:pt x="0" y="10715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14A711A-CE7D-421F-BD96-0B30EEED5674}"/>
                </a:ext>
              </a:extLst>
            </p:cNvPr>
            <p:cNvSpPr/>
            <p:nvPr/>
          </p:nvSpPr>
          <p:spPr>
            <a:xfrm>
              <a:off x="8816937" y="2880170"/>
              <a:ext cx="384205" cy="57295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55CEFDB-1990-4613-B766-8DCB1870EFB4}"/>
                </a:ext>
              </a:extLst>
            </p:cNvPr>
            <p:cNvSpPr txBox="1"/>
            <p:nvPr/>
          </p:nvSpPr>
          <p:spPr>
            <a:xfrm>
              <a:off x="9665882" y="3023880"/>
              <a:ext cx="214121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12’x11’ (MIN.)  LANDSCAPE BORDER</a:t>
              </a: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E05CEA8-B33C-4319-9510-3CF4A082F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6475" y="2855785"/>
              <a:ext cx="1069996" cy="13372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BA53A6-F4F7-4720-A715-D7EC0ABE90D1}"/>
                </a:ext>
              </a:extLst>
            </p:cNvPr>
            <p:cNvCxnSpPr>
              <a:cxnSpLocks/>
            </p:cNvCxnSpPr>
            <p:nvPr/>
          </p:nvCxnSpPr>
          <p:spPr>
            <a:xfrm>
              <a:off x="8094936" y="2015389"/>
              <a:ext cx="11539" cy="853768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8C7A136-5EC9-4BD1-A816-88943B40F8F6}"/>
                </a:ext>
              </a:extLst>
            </p:cNvPr>
            <p:cNvSpPr txBox="1"/>
            <p:nvPr/>
          </p:nvSpPr>
          <p:spPr>
            <a:xfrm>
              <a:off x="7641739" y="974588"/>
              <a:ext cx="929472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TEP UTILITY EASEMENT</a:t>
              </a: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361871D-7D33-4381-B601-3CA2A879D4B0}"/>
                </a:ext>
              </a:extLst>
            </p:cNvPr>
            <p:cNvSpPr/>
            <p:nvPr/>
          </p:nvSpPr>
          <p:spPr>
            <a:xfrm>
              <a:off x="5017312" y="3123763"/>
              <a:ext cx="263190" cy="271685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C9F171B-26F5-47B4-94E4-29D92CDF6B02}"/>
                </a:ext>
              </a:extLst>
            </p:cNvPr>
            <p:cNvSpPr txBox="1"/>
            <p:nvPr/>
          </p:nvSpPr>
          <p:spPr>
            <a:xfrm>
              <a:off x="2286000" y="750977"/>
              <a:ext cx="1535174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5,000 GALLON </a:t>
              </a:r>
            </a:p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HYDRO TANK WITH AIR COMPRESSOR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EFDB718-B18E-483E-A9C2-9CBDC22952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609" y="2677101"/>
              <a:ext cx="139133" cy="0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2DF1FE3-5B69-4CA2-9C8D-D83762F0E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5282" y="2679487"/>
              <a:ext cx="157203" cy="2562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1CBDE9F-58E2-4ECD-AC3D-879CAAEFA2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0503" y="2676090"/>
              <a:ext cx="1106708" cy="9364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8855B82-04ED-4103-9E29-88BA6D4CD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7211" y="2700828"/>
              <a:ext cx="1218" cy="75855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2764EB2-F0D9-4565-A0E7-B773BD4B81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1137" y="2658052"/>
              <a:ext cx="482089" cy="0"/>
            </a:xfrm>
            <a:prstGeom prst="line">
              <a:avLst/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D6CA065-5110-474A-8F53-C14E91C3FF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9278" y="2704996"/>
              <a:ext cx="423948" cy="0"/>
            </a:xfrm>
            <a:prstGeom prst="line">
              <a:avLst/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1991EEC-8A55-40D9-A41B-6216F8C2487B}"/>
                </a:ext>
              </a:extLst>
            </p:cNvPr>
            <p:cNvGrpSpPr/>
            <p:nvPr/>
          </p:nvGrpSpPr>
          <p:grpSpPr>
            <a:xfrm>
              <a:off x="7050297" y="2606377"/>
              <a:ext cx="794950" cy="875541"/>
              <a:chOff x="7060594" y="3850626"/>
              <a:chExt cx="822960" cy="822960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59D198C-309C-4CA7-8D69-2A0D7354E9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60595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D7BF0AE-D7CE-43C5-9119-04132C113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0594" y="3852316"/>
                <a:ext cx="822960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0567D08-3576-4908-B535-45B5360392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3554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110F2FF-4B7A-4496-A8B5-714DBBB42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057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D7E574D-F519-45AE-8F95-2A287BF0CF3B}"/>
                </a:ext>
              </a:extLst>
            </p:cNvPr>
            <p:cNvSpPr txBox="1"/>
            <p:nvPr/>
          </p:nvSpPr>
          <p:spPr>
            <a:xfrm>
              <a:off x="6189007" y="1339686"/>
              <a:ext cx="1859678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30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US" dirty="0"/>
                <a:t>2 PARKING </a:t>
              </a:r>
            </a:p>
            <a:p>
              <a:r>
                <a:rPr lang="en-US" dirty="0"/>
                <a:t>SPACES 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8020AB5-A4EA-4C56-82AB-3CF1ECC95453}"/>
                </a:ext>
              </a:extLst>
            </p:cNvPr>
            <p:cNvSpPr/>
            <p:nvPr/>
          </p:nvSpPr>
          <p:spPr>
            <a:xfrm>
              <a:off x="2978150" y="1987550"/>
              <a:ext cx="6223000" cy="2889250"/>
            </a:xfrm>
            <a:custGeom>
              <a:avLst/>
              <a:gdLst>
                <a:gd name="connsiteX0" fmla="*/ 0 w 6223000"/>
                <a:gd name="connsiteY0" fmla="*/ 38100 h 2889250"/>
                <a:gd name="connsiteX1" fmla="*/ 31750 w 6223000"/>
                <a:gd name="connsiteY1" fmla="*/ 2889250 h 2889250"/>
                <a:gd name="connsiteX2" fmla="*/ 6223000 w 6223000"/>
                <a:gd name="connsiteY2" fmla="*/ 2749550 h 2889250"/>
                <a:gd name="connsiteX3" fmla="*/ 6184900 w 6223000"/>
                <a:gd name="connsiteY3" fmla="*/ 0 h 2889250"/>
                <a:gd name="connsiteX4" fmla="*/ 0 w 6223000"/>
                <a:gd name="connsiteY4" fmla="*/ 38100 h 288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3000" h="2889250">
                  <a:moveTo>
                    <a:pt x="0" y="38100"/>
                  </a:moveTo>
                  <a:lnTo>
                    <a:pt x="31750" y="2889250"/>
                  </a:lnTo>
                  <a:lnTo>
                    <a:pt x="6223000" y="2749550"/>
                  </a:lnTo>
                  <a:lnTo>
                    <a:pt x="6184900" y="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44450">
              <a:solidFill>
                <a:srgbClr val="005F9D"/>
              </a:solidFill>
              <a:prstDash val="solid"/>
            </a:ln>
            <a:effectLst>
              <a:glow rad="25400">
                <a:schemeClr val="bg1">
                  <a:alpha val="40000"/>
                </a:schemeClr>
              </a:glow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DE0342C2-C241-48FC-B651-98980240022E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H="1" flipV="1">
              <a:off x="8816938" y="4738689"/>
              <a:ext cx="448982" cy="68391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062B78B-D2A1-42E1-A38F-AE6D7562171B}"/>
                </a:ext>
              </a:extLst>
            </p:cNvPr>
            <p:cNvSpPr txBox="1"/>
            <p:nvPr/>
          </p:nvSpPr>
          <p:spPr>
            <a:xfrm>
              <a:off x="9645466" y="4060891"/>
              <a:ext cx="1810484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7’ FENCE WITH PRIVACY SLATS</a:t>
              </a:r>
            </a:p>
          </p:txBody>
        </p:sp>
        <p:cxnSp>
          <p:nvCxnSpPr>
            <p:cNvPr id="138" name="Connector: Elbow 58">
              <a:extLst>
                <a:ext uri="{FF2B5EF4-FFF2-40B4-BE49-F238E27FC236}">
                  <a16:creationId xmlns:a16="http://schemas.microsoft.com/office/drawing/2014/main" id="{63E23DAE-F297-40BD-8C1B-2E273DCD04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816937" y="2307797"/>
              <a:ext cx="859820" cy="1899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990E079-F4CB-4878-B12F-0719B7432928}"/>
                </a:ext>
              </a:extLst>
            </p:cNvPr>
            <p:cNvSpPr txBox="1"/>
            <p:nvPr/>
          </p:nvSpPr>
          <p:spPr>
            <a:xfrm>
              <a:off x="9629688" y="2158504"/>
              <a:ext cx="1649818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ACCESS GATE</a:t>
              </a: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FC542AEC-89CE-4385-8646-AB770E6C82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9634" y="3166647"/>
              <a:ext cx="420615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or: Elbow 131">
              <a:extLst>
                <a:ext uri="{FF2B5EF4-FFF2-40B4-BE49-F238E27FC236}">
                  <a16:creationId xmlns:a16="http://schemas.microsoft.com/office/drawing/2014/main" id="{EA121586-3576-40E8-8555-62C5859E064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937570" y="2061194"/>
              <a:ext cx="749635" cy="270769"/>
            </a:xfrm>
            <a:prstGeom prst="bentConnector3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or: Elbow 94">
              <a:extLst>
                <a:ext uri="{FF2B5EF4-FFF2-40B4-BE49-F238E27FC236}">
                  <a16:creationId xmlns:a16="http://schemas.microsoft.com/office/drawing/2014/main" id="{4DDF4DF9-13F6-4FC4-AB1B-6B510B289D10}"/>
                </a:ext>
              </a:extLst>
            </p:cNvPr>
            <p:cNvCxnSpPr>
              <a:cxnSpLocks/>
              <a:stCxn id="94" idx="2"/>
            </p:cNvCxnSpPr>
            <p:nvPr/>
          </p:nvCxnSpPr>
          <p:spPr>
            <a:xfrm flipH="1">
              <a:off x="8106471" y="1667085"/>
              <a:ext cx="4" cy="35867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or: Elbow 58">
              <a:extLst>
                <a:ext uri="{FF2B5EF4-FFF2-40B4-BE49-F238E27FC236}">
                  <a16:creationId xmlns:a16="http://schemas.microsoft.com/office/drawing/2014/main" id="{4636FB89-A1C6-4B91-A03C-24CDA9FAD6D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849262" y="3577152"/>
              <a:ext cx="1215483" cy="1891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108829DA-CBC5-4CBC-A7A6-D1FF3C0135FA}"/>
                </a:ext>
              </a:extLst>
            </p:cNvPr>
            <p:cNvSpPr txBox="1"/>
            <p:nvPr/>
          </p:nvSpPr>
          <p:spPr>
            <a:xfrm>
              <a:off x="9971038" y="3573649"/>
              <a:ext cx="165485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PEDESTRIAN ACCESS GATE</a:t>
              </a: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8908D6D8-F9FF-4196-A67A-AB8B971C2BE4}"/>
                </a:ext>
              </a:extLst>
            </p:cNvPr>
            <p:cNvSpPr txBox="1"/>
            <p:nvPr/>
          </p:nvSpPr>
          <p:spPr>
            <a:xfrm>
              <a:off x="6496155" y="5408521"/>
              <a:ext cx="143127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7’ CHAIN-LINK FENCE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E26A9838-5407-4F2B-92E4-0E84C7B53C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700" y="4836702"/>
              <a:ext cx="4296" cy="55257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209048A-6FD2-4BBD-A6DB-76C5C48F6CAB}"/>
                </a:ext>
              </a:extLst>
            </p:cNvPr>
            <p:cNvSpPr txBox="1"/>
            <p:nvPr/>
          </p:nvSpPr>
          <p:spPr>
            <a:xfrm>
              <a:off x="5793319" y="3630078"/>
              <a:ext cx="161279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NEW DISINFECTION SYSTEM</a:t>
              </a:r>
            </a:p>
          </p:txBody>
        </p:sp>
        <p:cxnSp>
          <p:nvCxnSpPr>
            <p:cNvPr id="182" name="Connector: Elbow 58">
              <a:extLst>
                <a:ext uri="{FF2B5EF4-FFF2-40B4-BE49-F238E27FC236}">
                  <a16:creationId xmlns:a16="http://schemas.microsoft.com/office/drawing/2014/main" id="{B2098091-D5C9-4A21-8E47-2F360C171C0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22579" y="3265438"/>
              <a:ext cx="548516" cy="50223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EBDAA5B3-F77C-44C8-91E0-FADA8FFAE4F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2740892" y="3912049"/>
              <a:ext cx="916396" cy="1198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or: Elbow 58">
              <a:extLst>
                <a:ext uri="{FF2B5EF4-FFF2-40B4-BE49-F238E27FC236}">
                  <a16:creationId xmlns:a16="http://schemas.microsoft.com/office/drawing/2014/main" id="{5615EC9E-7AEA-4ADE-992B-6DFD9952864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875662" y="4368479"/>
              <a:ext cx="867229" cy="295574"/>
            </a:xfrm>
            <a:prstGeom prst="bentConnector3">
              <a:avLst>
                <a:gd name="adj1" fmla="val 99205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299DD6E2-E18A-497C-8B97-6285475B7426}"/>
                </a:ext>
              </a:extLst>
            </p:cNvPr>
            <p:cNvSpPr txBox="1"/>
            <p:nvPr/>
          </p:nvSpPr>
          <p:spPr>
            <a:xfrm>
              <a:off x="4815339" y="4937987"/>
              <a:ext cx="1612792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10’ CONTROL BUILDING (100 SF) </a:t>
              </a:r>
            </a:p>
          </p:txBody>
        </p:sp>
        <p:pic>
          <p:nvPicPr>
            <p:cNvPr id="194" name="Picture 193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37A439CB-1597-4633-B806-477AD9FCF5AD}"/>
                </a:ext>
              </a:extLst>
            </p:cNvPr>
            <p:cNvPicPr/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64" y="6318900"/>
              <a:ext cx="537845" cy="504825"/>
            </a:xfrm>
            <a:prstGeom prst="rect">
              <a:avLst/>
            </a:prstGeom>
          </p:spPr>
        </p:pic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7B65DB87-8E55-48E1-9969-F2580D766B22}"/>
                </a:ext>
              </a:extLst>
            </p:cNvPr>
            <p:cNvCxnSpPr>
              <a:cxnSpLocks/>
            </p:cNvCxnSpPr>
            <p:nvPr/>
          </p:nvCxnSpPr>
          <p:spPr>
            <a:xfrm>
              <a:off x="2367819" y="3062531"/>
              <a:ext cx="558481" cy="22029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5B70D20-7558-42D9-ABA5-54094A83901C}"/>
                </a:ext>
              </a:extLst>
            </p:cNvPr>
            <p:cNvSpPr/>
            <p:nvPr/>
          </p:nvSpPr>
          <p:spPr>
            <a:xfrm>
              <a:off x="4660732" y="2817585"/>
              <a:ext cx="122618" cy="54891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C3CCF2-156F-4F40-B59D-0E26D423D7BE}"/>
                </a:ext>
              </a:extLst>
            </p:cNvPr>
            <p:cNvCxnSpPr>
              <a:cxnSpLocks/>
            </p:cNvCxnSpPr>
            <p:nvPr/>
          </p:nvCxnSpPr>
          <p:spPr>
            <a:xfrm>
              <a:off x="8816937" y="2000228"/>
              <a:ext cx="0" cy="279197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11">
              <a:extLst>
                <a:ext uri="{FF2B5EF4-FFF2-40B4-BE49-F238E27FC236}">
                  <a16:creationId xmlns:a16="http://schemas.microsoft.com/office/drawing/2014/main" id="{578FCDD4-8DC5-400A-8449-888DC0B7BA7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47609" y="2695140"/>
              <a:ext cx="5273852" cy="887982"/>
            </a:xfrm>
            <a:prstGeom prst="bentConnector3">
              <a:avLst>
                <a:gd name="adj1" fmla="val 100074"/>
              </a:avLst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4" name="Straight Connector 111">
              <a:extLst>
                <a:ext uri="{FF2B5EF4-FFF2-40B4-BE49-F238E27FC236}">
                  <a16:creationId xmlns:a16="http://schemas.microsoft.com/office/drawing/2014/main" id="{C4F81567-2658-410F-8911-300F7CE562B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98521" y="2689861"/>
              <a:ext cx="5216847" cy="843917"/>
            </a:xfrm>
            <a:prstGeom prst="bentConnector3">
              <a:avLst>
                <a:gd name="adj1" fmla="val 100100"/>
              </a:avLst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9A4F53E-3BE4-4F34-96EF-90AA21FA6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7738" y="3824288"/>
              <a:ext cx="249200" cy="39381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836137D-2B82-49FC-87C6-0C2EE31B0004}"/>
                </a:ext>
              </a:extLst>
            </p:cNvPr>
            <p:cNvCxnSpPr>
              <a:cxnSpLocks/>
            </p:cNvCxnSpPr>
            <p:nvPr/>
          </p:nvCxnSpPr>
          <p:spPr>
            <a:xfrm>
              <a:off x="8578177" y="4369515"/>
              <a:ext cx="242208" cy="394389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5AFDF3E-6946-443D-BED6-C1FFAFCDDBCC}"/>
                </a:ext>
              </a:extLst>
            </p:cNvPr>
            <p:cNvSpPr/>
            <p:nvPr/>
          </p:nvSpPr>
          <p:spPr>
            <a:xfrm>
              <a:off x="8096177" y="2036918"/>
              <a:ext cx="1040605" cy="853768"/>
            </a:xfrm>
            <a:prstGeom prst="rect">
              <a:avLst/>
            </a:prstGeom>
            <a:blipFill dpi="0" rotWithShape="1">
              <a:blip r:embed="rId4">
                <a:alphaModFix amt="12000"/>
              </a:blip>
              <a:srcRect/>
              <a:tile tx="0" ty="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2D63BD6-D8DA-416C-9B16-A5DC847EA3AB}"/>
                </a:ext>
              </a:extLst>
            </p:cNvPr>
            <p:cNvCxnSpPr>
              <a:cxnSpLocks/>
            </p:cNvCxnSpPr>
            <p:nvPr/>
          </p:nvCxnSpPr>
          <p:spPr>
            <a:xfrm>
              <a:off x="8735606" y="3481428"/>
              <a:ext cx="93466" cy="191448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7C68A3E-E158-402F-9149-6BCC8EE5E9E5}"/>
                </a:ext>
              </a:extLst>
            </p:cNvPr>
            <p:cNvSpPr/>
            <p:nvPr/>
          </p:nvSpPr>
          <p:spPr>
            <a:xfrm>
              <a:off x="8830981" y="3447993"/>
              <a:ext cx="370159" cy="1281003"/>
            </a:xfrm>
            <a:prstGeom prst="rect">
              <a:avLst/>
            </a:prstGeom>
            <a:blipFill dpi="0" rotWithShape="1">
              <a:blip r:embed="rId4">
                <a:alphaModFix amt="12000"/>
              </a:blip>
              <a:srcRect/>
              <a:tile tx="0" ty="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FD41949-1BD3-420B-B290-E64410AC4AA5}"/>
                </a:ext>
              </a:extLst>
            </p:cNvPr>
            <p:cNvSpPr/>
            <p:nvPr/>
          </p:nvSpPr>
          <p:spPr>
            <a:xfrm>
              <a:off x="8274139" y="2381107"/>
              <a:ext cx="213251" cy="235673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20C8875-8A6B-4102-A80F-27C699B82642}"/>
                </a:ext>
              </a:extLst>
            </p:cNvPr>
            <p:cNvCxnSpPr>
              <a:cxnSpLocks/>
            </p:cNvCxnSpPr>
            <p:nvPr/>
          </p:nvCxnSpPr>
          <p:spPr>
            <a:xfrm>
              <a:off x="8623904" y="2593620"/>
              <a:ext cx="193033" cy="183063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E881871-7760-4808-93A5-0EEA1D095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8112" y="2227630"/>
              <a:ext cx="200960" cy="20662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D55ADC1-126F-41B4-86E3-DF92A5BDE164}"/>
                </a:ext>
              </a:extLst>
            </p:cNvPr>
            <p:cNvSpPr/>
            <p:nvPr/>
          </p:nvSpPr>
          <p:spPr>
            <a:xfrm>
              <a:off x="6241186" y="2768044"/>
              <a:ext cx="294487" cy="294487"/>
            </a:xfrm>
            <a:prstGeom prst="rect">
              <a:avLst/>
            </a:prstGeom>
            <a:noFill/>
            <a:ln w="19050" cmpd="sng">
              <a:solidFill>
                <a:srgbClr val="005F9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127000">
                    <a:schemeClr val="tx1"/>
                  </a:glow>
                </a:effectLst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3E68BEC-83C4-40FA-9C17-AD4A95F850AC}"/>
                </a:ext>
              </a:extLst>
            </p:cNvPr>
            <p:cNvSpPr/>
            <p:nvPr/>
          </p:nvSpPr>
          <p:spPr>
            <a:xfrm rot="20766934">
              <a:off x="3659662" y="3723655"/>
              <a:ext cx="294487" cy="294487"/>
            </a:xfrm>
            <a:prstGeom prst="rect">
              <a:avLst/>
            </a:prstGeom>
            <a:noFill/>
            <a:ln w="19050">
              <a:solidFill>
                <a:srgbClr val="005F9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127000">
                    <a:schemeClr val="tx1"/>
                  </a:glow>
                </a:effectLst>
              </a:endParaRPr>
            </a:p>
          </p:txBody>
        </p:sp>
        <p:cxnSp>
          <p:nvCxnSpPr>
            <p:cNvPr id="196" name="Connector: Elbow 58">
              <a:extLst>
                <a:ext uri="{FF2B5EF4-FFF2-40B4-BE49-F238E27FC236}">
                  <a16:creationId xmlns:a16="http://schemas.microsoft.com/office/drawing/2014/main" id="{DB1E5BF2-65EF-4F47-8122-31D1145A90C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881614" y="4206967"/>
              <a:ext cx="878432" cy="10228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or: Elbow 58">
              <a:extLst>
                <a:ext uri="{FF2B5EF4-FFF2-40B4-BE49-F238E27FC236}">
                  <a16:creationId xmlns:a16="http://schemas.microsoft.com/office/drawing/2014/main" id="{9D33B6C9-34C0-4E77-8756-46B924E2D058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3821174" y="1097226"/>
              <a:ext cx="172199" cy="1436832"/>
            </a:xfrm>
            <a:prstGeom prst="bentConnector2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302480C4-B53F-4E1C-AA79-2A7B5FBCADBE}"/>
                </a:ext>
              </a:extLst>
            </p:cNvPr>
            <p:cNvSpPr txBox="1"/>
            <p:nvPr/>
          </p:nvSpPr>
          <p:spPr>
            <a:xfrm rot="16200000">
              <a:off x="4458340" y="4423361"/>
              <a:ext cx="51131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10’</a:t>
              </a:r>
            </a:p>
          </p:txBody>
        </p:sp>
        <p:cxnSp>
          <p:nvCxnSpPr>
            <p:cNvPr id="214" name="Straight Arrow Connector 213">
              <a:extLst>
                <a:ext uri="{FF2B5EF4-FFF2-40B4-BE49-F238E27FC236}">
                  <a16:creationId xmlns:a16="http://schemas.microsoft.com/office/drawing/2014/main" id="{0178B606-A5A5-48C9-A940-C7965B76A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10" y="4239988"/>
              <a:ext cx="1621143" cy="16823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ot"/>
              <a:headEnd type="triangle" w="sm" len="sm"/>
              <a:tailEnd type="triangle" w="sm" len="sm"/>
            </a:ln>
            <a:effectLst>
              <a:glow rad="508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60693506-6E80-4DDC-830E-245C10BE569F}"/>
                </a:ext>
              </a:extLst>
            </p:cNvPr>
            <p:cNvSpPr txBox="1"/>
            <p:nvPr/>
          </p:nvSpPr>
          <p:spPr>
            <a:xfrm>
              <a:off x="3537046" y="4226884"/>
              <a:ext cx="491986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35’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A812C2E7-AA60-4E33-A3E4-A9E302FAD8E5}"/>
                </a:ext>
              </a:extLst>
            </p:cNvPr>
            <p:cNvSpPr txBox="1"/>
            <p:nvPr/>
          </p:nvSpPr>
          <p:spPr>
            <a:xfrm>
              <a:off x="8516406" y="1441476"/>
              <a:ext cx="132013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TEP TRANSFORMER</a:t>
              </a:r>
              <a:endParaRPr lang="en-US" sz="105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34" name="Connector: Elbow 58">
              <a:extLst>
                <a:ext uri="{FF2B5EF4-FFF2-40B4-BE49-F238E27FC236}">
                  <a16:creationId xmlns:a16="http://schemas.microsoft.com/office/drawing/2014/main" id="{FB6BB522-43AE-4152-9460-4C26D76EABD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44711" y="4423968"/>
              <a:ext cx="965382" cy="347542"/>
            </a:xfrm>
            <a:prstGeom prst="bentConnector3">
              <a:avLst>
                <a:gd name="adj1" fmla="val 98938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or: Elbow 58">
              <a:extLst>
                <a:ext uri="{FF2B5EF4-FFF2-40B4-BE49-F238E27FC236}">
                  <a16:creationId xmlns:a16="http://schemas.microsoft.com/office/drawing/2014/main" id="{21C47FA7-3EF1-43C1-BC40-70162639C8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205942" y="1964746"/>
              <a:ext cx="567919" cy="175635"/>
            </a:xfrm>
            <a:prstGeom prst="bentConnector3">
              <a:avLst>
                <a:gd name="adj1" fmla="val 356"/>
              </a:avLst>
            </a:prstGeom>
            <a:ln w="19050">
              <a:solidFill>
                <a:schemeClr val="bg1"/>
              </a:solidFill>
              <a:tailEnd type="triangle"/>
            </a:ln>
            <a:effectLst>
              <a:glow rad="381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5" name="Picture 184" descr="A picture containing flower, plant, silhouette, night sky&#10;&#10;Description automatically generated">
              <a:extLst>
                <a:ext uri="{FF2B5EF4-FFF2-40B4-BE49-F238E27FC236}">
                  <a16:creationId xmlns:a16="http://schemas.microsoft.com/office/drawing/2014/main" id="{B9B11169-8C68-418B-A2C9-81C33A8CB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330" t="39635" r="40531" b="38900"/>
            <a:stretch/>
          </p:blipFill>
          <p:spPr>
            <a:xfrm>
              <a:off x="8596738" y="2740412"/>
              <a:ext cx="783756" cy="865595"/>
            </a:xfrm>
            <a:prstGeom prst="rect">
              <a:avLst/>
            </a:prstGeom>
          </p:spPr>
        </p:pic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61C7BF8A-44A5-4797-AE18-B2C72AA88AB1}"/>
                </a:ext>
              </a:extLst>
            </p:cNvPr>
            <p:cNvSpPr txBox="1"/>
            <p:nvPr/>
          </p:nvSpPr>
          <p:spPr>
            <a:xfrm rot="16200000">
              <a:off x="4024634" y="2176877"/>
              <a:ext cx="51131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10’</a:t>
              </a:r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0C6359AB-A06A-407E-8050-A93B2C4010A6}"/>
                </a:ext>
              </a:extLst>
            </p:cNvPr>
            <p:cNvCxnSpPr>
              <a:cxnSpLocks/>
            </p:cNvCxnSpPr>
            <p:nvPr/>
          </p:nvCxnSpPr>
          <p:spPr>
            <a:xfrm>
              <a:off x="4428478" y="2051377"/>
              <a:ext cx="1" cy="438275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ot"/>
              <a:headEnd type="triangle" w="sm" len="sm"/>
              <a:tailEnd type="triangle" w="sm" len="sm"/>
            </a:ln>
            <a:effectLst>
              <a:glow rad="508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5E36665A-9BAA-4AB2-8D67-026A0FADEC26}"/>
                </a:ext>
              </a:extLst>
            </p:cNvPr>
            <p:cNvSpPr txBox="1"/>
            <p:nvPr/>
          </p:nvSpPr>
          <p:spPr>
            <a:xfrm>
              <a:off x="3029911" y="2392538"/>
              <a:ext cx="491986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1"/>
                  </a:solidFill>
                  <a:effectLst>
                    <a:glow rad="190500">
                      <a:srgbClr val="2667B5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10’</a:t>
              </a:r>
            </a:p>
          </p:txBody>
        </p: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32DE5FA-3708-4C56-9738-9E0B1EADE154}"/>
                </a:ext>
              </a:extLst>
            </p:cNvPr>
            <p:cNvCxnSpPr>
              <a:cxnSpLocks/>
            </p:cNvCxnSpPr>
            <p:nvPr/>
          </p:nvCxnSpPr>
          <p:spPr>
            <a:xfrm>
              <a:off x="2978150" y="2658052"/>
              <a:ext cx="50459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prstDash val="sysDot"/>
              <a:headEnd type="triangle" w="sm" len="sm"/>
              <a:tailEnd type="triangle" w="sm" len="sm"/>
            </a:ln>
            <a:effectLst>
              <a:glow rad="50800">
                <a:srgbClr val="2667B5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99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4DF0C9-AF28-450C-812C-DD2B12EC43DC}"/>
              </a:ext>
            </a:extLst>
          </p:cNvPr>
          <p:cNvGrpSpPr/>
          <p:nvPr/>
        </p:nvGrpSpPr>
        <p:grpSpPr>
          <a:xfrm>
            <a:off x="668631" y="373348"/>
            <a:ext cx="10854738" cy="6111303"/>
            <a:chOff x="-11525" y="-9525"/>
            <a:chExt cx="12206431" cy="6889499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5EA242F-5D8E-4BDF-815F-CDB0C212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" y="-9525"/>
              <a:ext cx="12190781" cy="685731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28E1E8D2-63B0-4E71-93E0-DE2B51674A83}"/>
                </a:ext>
              </a:extLst>
            </p:cNvPr>
            <p:cNvSpPr/>
            <p:nvPr/>
          </p:nvSpPr>
          <p:spPr>
            <a:xfrm>
              <a:off x="-11525" y="-9361"/>
              <a:ext cx="12206431" cy="6889335"/>
            </a:xfrm>
            <a:custGeom>
              <a:avLst/>
              <a:gdLst>
                <a:gd name="connsiteX0" fmla="*/ 0 w 10439400"/>
                <a:gd name="connsiteY0" fmla="*/ 0 h 6677025"/>
                <a:gd name="connsiteX1" fmla="*/ 10439400 w 10439400"/>
                <a:gd name="connsiteY1" fmla="*/ 0 h 6677025"/>
                <a:gd name="connsiteX2" fmla="*/ 10439400 w 10439400"/>
                <a:gd name="connsiteY2" fmla="*/ 6677025 h 6677025"/>
                <a:gd name="connsiteX3" fmla="*/ 0 w 10439400"/>
                <a:gd name="connsiteY3" fmla="*/ 6677025 h 6677025"/>
                <a:gd name="connsiteX4" fmla="*/ 0 w 10439400"/>
                <a:gd name="connsiteY4" fmla="*/ 0 h 6677025"/>
                <a:gd name="connsiteX5" fmla="*/ 1446711 w 10439400"/>
                <a:gd name="connsiteY5" fmla="*/ 1446711 h 6677025"/>
                <a:gd name="connsiteX6" fmla="*/ 1446711 w 10439400"/>
                <a:gd name="connsiteY6" fmla="*/ 5230314 h 6677025"/>
                <a:gd name="connsiteX7" fmla="*/ 8992689 w 10439400"/>
                <a:gd name="connsiteY7" fmla="*/ 5230314 h 6677025"/>
                <a:gd name="connsiteX8" fmla="*/ 8992689 w 10439400"/>
                <a:gd name="connsiteY8" fmla="*/ 1446711 h 6677025"/>
                <a:gd name="connsiteX9" fmla="*/ 1446711 w 10439400"/>
                <a:gd name="connsiteY9" fmla="*/ 1446711 h 6677025"/>
                <a:gd name="connsiteX0" fmla="*/ 0 w 11268075"/>
                <a:gd name="connsiteY0" fmla="*/ 9525 h 6677025"/>
                <a:gd name="connsiteX1" fmla="*/ 11268075 w 11268075"/>
                <a:gd name="connsiteY1" fmla="*/ 0 h 6677025"/>
                <a:gd name="connsiteX2" fmla="*/ 11268075 w 11268075"/>
                <a:gd name="connsiteY2" fmla="*/ 6677025 h 6677025"/>
                <a:gd name="connsiteX3" fmla="*/ 828675 w 11268075"/>
                <a:gd name="connsiteY3" fmla="*/ 6677025 h 6677025"/>
                <a:gd name="connsiteX4" fmla="*/ 0 w 11268075"/>
                <a:gd name="connsiteY4" fmla="*/ 9525 h 6677025"/>
                <a:gd name="connsiteX5" fmla="*/ 2275386 w 11268075"/>
                <a:gd name="connsiteY5" fmla="*/ 1446711 h 6677025"/>
                <a:gd name="connsiteX6" fmla="*/ 2275386 w 11268075"/>
                <a:gd name="connsiteY6" fmla="*/ 5230314 h 6677025"/>
                <a:gd name="connsiteX7" fmla="*/ 9821364 w 11268075"/>
                <a:gd name="connsiteY7" fmla="*/ 5230314 h 6677025"/>
                <a:gd name="connsiteX8" fmla="*/ 9821364 w 11268075"/>
                <a:gd name="connsiteY8" fmla="*/ 1446711 h 6677025"/>
                <a:gd name="connsiteX9" fmla="*/ 2275386 w 11268075"/>
                <a:gd name="connsiteY9" fmla="*/ 1446711 h 6677025"/>
                <a:gd name="connsiteX0" fmla="*/ 9525 w 11277600"/>
                <a:gd name="connsiteY0" fmla="*/ 9525 h 6867525"/>
                <a:gd name="connsiteX1" fmla="*/ 11277600 w 11277600"/>
                <a:gd name="connsiteY1" fmla="*/ 0 h 6867525"/>
                <a:gd name="connsiteX2" fmla="*/ 11277600 w 11277600"/>
                <a:gd name="connsiteY2" fmla="*/ 6677025 h 6867525"/>
                <a:gd name="connsiteX3" fmla="*/ 0 w 11277600"/>
                <a:gd name="connsiteY3" fmla="*/ 6867525 h 6867525"/>
                <a:gd name="connsiteX4" fmla="*/ 9525 w 11277600"/>
                <a:gd name="connsiteY4" fmla="*/ 9525 h 6867525"/>
                <a:gd name="connsiteX5" fmla="*/ 2284911 w 11277600"/>
                <a:gd name="connsiteY5" fmla="*/ 1446711 h 6867525"/>
                <a:gd name="connsiteX6" fmla="*/ 2284911 w 11277600"/>
                <a:gd name="connsiteY6" fmla="*/ 5230314 h 6867525"/>
                <a:gd name="connsiteX7" fmla="*/ 9830889 w 11277600"/>
                <a:gd name="connsiteY7" fmla="*/ 5230314 h 6867525"/>
                <a:gd name="connsiteX8" fmla="*/ 9830889 w 11277600"/>
                <a:gd name="connsiteY8" fmla="*/ 1446711 h 6867525"/>
                <a:gd name="connsiteX9" fmla="*/ 2284911 w 11277600"/>
                <a:gd name="connsiteY9" fmla="*/ 1446711 h 6867525"/>
                <a:gd name="connsiteX0" fmla="*/ 9525 w 12192000"/>
                <a:gd name="connsiteY0" fmla="*/ 9525 h 6867525"/>
                <a:gd name="connsiteX1" fmla="*/ 11277600 w 12192000"/>
                <a:gd name="connsiteY1" fmla="*/ 0 h 6867525"/>
                <a:gd name="connsiteX2" fmla="*/ 12192000 w 12192000"/>
                <a:gd name="connsiteY2" fmla="*/ 6867525 h 6867525"/>
                <a:gd name="connsiteX3" fmla="*/ 0 w 12192000"/>
                <a:gd name="connsiteY3" fmla="*/ 6867525 h 6867525"/>
                <a:gd name="connsiteX4" fmla="*/ 9525 w 12192000"/>
                <a:gd name="connsiteY4" fmla="*/ 9525 h 6867525"/>
                <a:gd name="connsiteX5" fmla="*/ 2284911 w 12192000"/>
                <a:gd name="connsiteY5" fmla="*/ 1446711 h 6867525"/>
                <a:gd name="connsiteX6" fmla="*/ 2284911 w 12192000"/>
                <a:gd name="connsiteY6" fmla="*/ 5230314 h 6867525"/>
                <a:gd name="connsiteX7" fmla="*/ 9830889 w 12192000"/>
                <a:gd name="connsiteY7" fmla="*/ 5230314 h 6867525"/>
                <a:gd name="connsiteX8" fmla="*/ 9830889 w 12192000"/>
                <a:gd name="connsiteY8" fmla="*/ 1446711 h 6867525"/>
                <a:gd name="connsiteX9" fmla="*/ 2284911 w 12192000"/>
                <a:gd name="connsiteY9" fmla="*/ 1446711 h 6867525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30889 w 12201525"/>
                <a:gd name="connsiteY7" fmla="*/ 523983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78514 w 12201525"/>
                <a:gd name="connsiteY7" fmla="*/ 518268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30889 w 12201525"/>
                <a:gd name="connsiteY8" fmla="*/ 145623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284911 w 12201525"/>
                <a:gd name="connsiteY5" fmla="*/ 14562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284911 w 12201525"/>
                <a:gd name="connsiteY9" fmla="*/ 14562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284911 w 12201525"/>
                <a:gd name="connsiteY6" fmla="*/ 5239839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59464 w 12201525"/>
                <a:gd name="connsiteY8" fmla="*/ 1437186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51586 w 12201525"/>
                <a:gd name="connsiteY5" fmla="*/ 14181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51586 w 12201525"/>
                <a:gd name="connsiteY9" fmla="*/ 14181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42061 w 12201525"/>
                <a:gd name="connsiteY5" fmla="*/ 1484811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42061 w 12201525"/>
                <a:gd name="connsiteY9" fmla="*/ 1484811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1490 w 12201525"/>
                <a:gd name="connsiteY5" fmla="*/ 2110659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3031490 w 12201525"/>
                <a:gd name="connsiteY9" fmla="*/ 2110659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2378347 w 12201525"/>
                <a:gd name="connsiteY5" fmla="*/ 1470257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2378347 w 12201525"/>
                <a:gd name="connsiteY9" fmla="*/ 1470257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25213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840414 w 12201525"/>
                <a:gd name="connsiteY8" fmla="*/ 1389561 h 6877050"/>
                <a:gd name="connsiteX9" fmla="*/ 3046004 w 12201525"/>
                <a:gd name="connsiteY9" fmla="*/ 212521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25213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2521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2342061 w 12201525"/>
                <a:gd name="connsiteY6" fmla="*/ 5268414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5050096 h 6877050"/>
                <a:gd name="connsiteX7" fmla="*/ 9840414 w 12201525"/>
                <a:gd name="connsiteY7" fmla="*/ 5182689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5050096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169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46004 w 12201525"/>
                <a:gd name="connsiteY5" fmla="*/ 2117936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46004 w 12201525"/>
                <a:gd name="connsiteY9" fmla="*/ 2117936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8871 w 12201525"/>
                <a:gd name="connsiteY8" fmla="*/ 207362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91597 h 6877050"/>
                <a:gd name="connsiteX8" fmla="*/ 9282521 w 12201525"/>
                <a:gd name="connsiteY8" fmla="*/ 204815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3304 w 12201525"/>
                <a:gd name="connsiteY5" fmla="*/ 2098833 h 6877050"/>
                <a:gd name="connsiteX6" fmla="*/ 3067776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3304 w 12201525"/>
                <a:gd name="connsiteY9" fmla="*/ 2098833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7776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3013 w 12201525"/>
                <a:gd name="connsiteY6" fmla="*/ 4970045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10642 w 12201525"/>
                <a:gd name="connsiteY7" fmla="*/ 4866126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82521 w 12201525"/>
                <a:gd name="connsiteY8" fmla="*/ 2048157 h 6877050"/>
                <a:gd name="connsiteX9" fmla="*/ 3030923 w 12201525"/>
                <a:gd name="connsiteY9" fmla="*/ 2074955 h 6877050"/>
                <a:gd name="connsiteX0" fmla="*/ 9525 w 12201525"/>
                <a:gd name="connsiteY0" fmla="*/ 19050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9525 w 12201525"/>
                <a:gd name="connsiteY4" fmla="*/ 19050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58708 w 12201525"/>
                <a:gd name="connsiteY8" fmla="*/ 2050544 h 6877050"/>
                <a:gd name="connsiteX9" fmla="*/ 3030923 w 12201525"/>
                <a:gd name="connsiteY9" fmla="*/ 2074955 h 6877050"/>
                <a:gd name="connsiteX0" fmla="*/ 59904 w 12201525"/>
                <a:gd name="connsiteY0" fmla="*/ 61111 h 6877050"/>
                <a:gd name="connsiteX1" fmla="*/ 12201525 w 12201525"/>
                <a:gd name="connsiteY1" fmla="*/ 0 h 6877050"/>
                <a:gd name="connsiteX2" fmla="*/ 12192000 w 12201525"/>
                <a:gd name="connsiteY2" fmla="*/ 6877050 h 6877050"/>
                <a:gd name="connsiteX3" fmla="*/ 0 w 12201525"/>
                <a:gd name="connsiteY3" fmla="*/ 6877050 h 6877050"/>
                <a:gd name="connsiteX4" fmla="*/ 59904 w 12201525"/>
                <a:gd name="connsiteY4" fmla="*/ 61111 h 6877050"/>
                <a:gd name="connsiteX5" fmla="*/ 3030923 w 12201525"/>
                <a:gd name="connsiteY5" fmla="*/ 2074955 h 6877050"/>
                <a:gd name="connsiteX6" fmla="*/ 3060631 w 12201525"/>
                <a:gd name="connsiteY6" fmla="*/ 4974821 h 6877050"/>
                <a:gd name="connsiteX7" fmla="*/ 9301117 w 12201525"/>
                <a:gd name="connsiteY7" fmla="*/ 4858963 h 6877050"/>
                <a:gd name="connsiteX8" fmla="*/ 9258708 w 12201525"/>
                <a:gd name="connsiteY8" fmla="*/ 2050544 h 6877050"/>
                <a:gd name="connsiteX9" fmla="*/ 3030923 w 12201525"/>
                <a:gd name="connsiteY9" fmla="*/ 2074955 h 6877050"/>
                <a:gd name="connsiteX0" fmla="*/ 59904 w 12235111"/>
                <a:gd name="connsiteY0" fmla="*/ 0 h 6815939"/>
                <a:gd name="connsiteX1" fmla="*/ 12235111 w 12235111"/>
                <a:gd name="connsiteY1" fmla="*/ 14600 h 6815939"/>
                <a:gd name="connsiteX2" fmla="*/ 12192000 w 12235111"/>
                <a:gd name="connsiteY2" fmla="*/ 6815939 h 6815939"/>
                <a:gd name="connsiteX3" fmla="*/ 0 w 12235111"/>
                <a:gd name="connsiteY3" fmla="*/ 6815939 h 6815939"/>
                <a:gd name="connsiteX4" fmla="*/ 59904 w 12235111"/>
                <a:gd name="connsiteY4" fmla="*/ 0 h 6815939"/>
                <a:gd name="connsiteX5" fmla="*/ 3030923 w 12235111"/>
                <a:gd name="connsiteY5" fmla="*/ 2013844 h 6815939"/>
                <a:gd name="connsiteX6" fmla="*/ 3060631 w 12235111"/>
                <a:gd name="connsiteY6" fmla="*/ 4913710 h 6815939"/>
                <a:gd name="connsiteX7" fmla="*/ 9301117 w 12235111"/>
                <a:gd name="connsiteY7" fmla="*/ 4797852 h 6815939"/>
                <a:gd name="connsiteX8" fmla="*/ 9258708 w 12235111"/>
                <a:gd name="connsiteY8" fmla="*/ 1989433 h 6815939"/>
                <a:gd name="connsiteX9" fmla="*/ 3030923 w 12235111"/>
                <a:gd name="connsiteY9" fmla="*/ 2013844 h 6815939"/>
                <a:gd name="connsiteX0" fmla="*/ 17922 w 12193129"/>
                <a:gd name="connsiteY0" fmla="*/ 0 h 6908473"/>
                <a:gd name="connsiteX1" fmla="*/ 12193129 w 12193129"/>
                <a:gd name="connsiteY1" fmla="*/ 14600 h 6908473"/>
                <a:gd name="connsiteX2" fmla="*/ 12150018 w 12193129"/>
                <a:gd name="connsiteY2" fmla="*/ 6815939 h 6908473"/>
                <a:gd name="connsiteX3" fmla="*/ 0 w 12193129"/>
                <a:gd name="connsiteY3" fmla="*/ 6908473 h 6908473"/>
                <a:gd name="connsiteX4" fmla="*/ 17922 w 12193129"/>
                <a:gd name="connsiteY4" fmla="*/ 0 h 6908473"/>
                <a:gd name="connsiteX5" fmla="*/ 2988941 w 12193129"/>
                <a:gd name="connsiteY5" fmla="*/ 2013844 h 6908473"/>
                <a:gd name="connsiteX6" fmla="*/ 3018649 w 12193129"/>
                <a:gd name="connsiteY6" fmla="*/ 4913710 h 6908473"/>
                <a:gd name="connsiteX7" fmla="*/ 9259135 w 12193129"/>
                <a:gd name="connsiteY7" fmla="*/ 4797852 h 6908473"/>
                <a:gd name="connsiteX8" fmla="*/ 9216726 w 12193129"/>
                <a:gd name="connsiteY8" fmla="*/ 1989433 h 6908473"/>
                <a:gd name="connsiteX9" fmla="*/ 2988941 w 12193129"/>
                <a:gd name="connsiteY9" fmla="*/ 2013844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88941 w 12217189"/>
                <a:gd name="connsiteY5" fmla="*/ 2013844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88941 w 12217189"/>
                <a:gd name="connsiteY9" fmla="*/ 2013844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8 w 12217189"/>
                <a:gd name="connsiteY5" fmla="*/ 2011455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8 w 12217189"/>
                <a:gd name="connsiteY9" fmla="*/ 2011455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7025 w 12217189"/>
                <a:gd name="connsiteY5" fmla="*/ 2016230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7025 w 12217189"/>
                <a:gd name="connsiteY9" fmla="*/ 2016230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18649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9 w 12217189"/>
                <a:gd name="connsiteY9" fmla="*/ 2013842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09116 w 12217189"/>
                <a:gd name="connsiteY6" fmla="*/ 4913710 h 6908473"/>
                <a:gd name="connsiteX7" fmla="*/ 9259135 w 12217189"/>
                <a:gd name="connsiteY7" fmla="*/ 4797852 h 6908473"/>
                <a:gd name="connsiteX8" fmla="*/ 9216726 w 12217189"/>
                <a:gd name="connsiteY8" fmla="*/ 1989433 h 6908473"/>
                <a:gd name="connsiteX9" fmla="*/ 2979409 w 12217189"/>
                <a:gd name="connsiteY9" fmla="*/ 2013842 h 6908473"/>
                <a:gd name="connsiteX0" fmla="*/ 17922 w 12217189"/>
                <a:gd name="connsiteY0" fmla="*/ 0 h 6908473"/>
                <a:gd name="connsiteX1" fmla="*/ 12193129 w 12217189"/>
                <a:gd name="connsiteY1" fmla="*/ 14600 h 6908473"/>
                <a:gd name="connsiteX2" fmla="*/ 12217189 w 12217189"/>
                <a:gd name="connsiteY2" fmla="*/ 6900062 h 6908473"/>
                <a:gd name="connsiteX3" fmla="*/ 0 w 12217189"/>
                <a:gd name="connsiteY3" fmla="*/ 6908473 h 6908473"/>
                <a:gd name="connsiteX4" fmla="*/ 17922 w 12217189"/>
                <a:gd name="connsiteY4" fmla="*/ 0 h 6908473"/>
                <a:gd name="connsiteX5" fmla="*/ 2979409 w 12217189"/>
                <a:gd name="connsiteY5" fmla="*/ 2013842 h 6908473"/>
                <a:gd name="connsiteX6" fmla="*/ 3009116 w 12217189"/>
                <a:gd name="connsiteY6" fmla="*/ 4913710 h 6908473"/>
                <a:gd name="connsiteX7" fmla="*/ 9259135 w 12217189"/>
                <a:gd name="connsiteY7" fmla="*/ 4797852 h 6908473"/>
                <a:gd name="connsiteX8" fmla="*/ 9214343 w 12217189"/>
                <a:gd name="connsiteY8" fmla="*/ 1982270 h 6908473"/>
                <a:gd name="connsiteX9" fmla="*/ 2979409 w 12217189"/>
                <a:gd name="connsiteY9" fmla="*/ 2013842 h 690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17189" h="6908473">
                  <a:moveTo>
                    <a:pt x="17922" y="0"/>
                  </a:moveTo>
                  <a:lnTo>
                    <a:pt x="12193129" y="14600"/>
                  </a:lnTo>
                  <a:lnTo>
                    <a:pt x="12217189" y="6900062"/>
                  </a:lnTo>
                  <a:lnTo>
                    <a:pt x="0" y="6908473"/>
                  </a:lnTo>
                  <a:cubicBezTo>
                    <a:pt x="0" y="4682798"/>
                    <a:pt x="17922" y="2225675"/>
                    <a:pt x="17922" y="0"/>
                  </a:cubicBezTo>
                  <a:close/>
                  <a:moveTo>
                    <a:pt x="2979409" y="2013842"/>
                  </a:moveTo>
                  <a:lnTo>
                    <a:pt x="3009116" y="4913710"/>
                  </a:lnTo>
                  <a:lnTo>
                    <a:pt x="9259135" y="4797852"/>
                  </a:lnTo>
                  <a:lnTo>
                    <a:pt x="9214343" y="1982270"/>
                  </a:lnTo>
                  <a:lnTo>
                    <a:pt x="2979409" y="201384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84109B-F75C-424D-9F9A-4ABB4352B4E4}"/>
                </a:ext>
              </a:extLst>
            </p:cNvPr>
            <p:cNvSpPr/>
            <p:nvPr/>
          </p:nvSpPr>
          <p:spPr>
            <a:xfrm>
              <a:off x="4667696" y="3890531"/>
              <a:ext cx="452936" cy="457200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46703D4-7766-48B0-8219-37A150B6DC06}"/>
                </a:ext>
              </a:extLst>
            </p:cNvPr>
            <p:cNvSpPr/>
            <p:nvPr/>
          </p:nvSpPr>
          <p:spPr>
            <a:xfrm>
              <a:off x="4544203" y="4091533"/>
              <a:ext cx="55196" cy="55196"/>
            </a:xfrm>
            <a:prstGeom prst="ellipse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1966907-5B86-4DB6-B169-FC1ACD505415}"/>
                </a:ext>
              </a:extLst>
            </p:cNvPr>
            <p:cNvSpPr/>
            <p:nvPr/>
          </p:nvSpPr>
          <p:spPr>
            <a:xfrm>
              <a:off x="3498791" y="2508313"/>
              <a:ext cx="1143000" cy="347472"/>
            </a:xfrm>
            <a:custGeom>
              <a:avLst/>
              <a:gdLst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14287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14287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14287 w 947737"/>
                <a:gd name="connsiteY35" fmla="*/ 192881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8100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3812 w 947737"/>
                <a:gd name="connsiteY34" fmla="*/ 211931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42862 w 947737"/>
                <a:gd name="connsiteY33" fmla="*/ 226218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38100 w 947737"/>
                <a:gd name="connsiteY33" fmla="*/ 230980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57150 w 947737"/>
                <a:gd name="connsiteY32" fmla="*/ 242887 h 278606"/>
                <a:gd name="connsiteX33" fmla="*/ 28575 w 947737"/>
                <a:gd name="connsiteY33" fmla="*/ 223837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  <a:gd name="connsiteX0" fmla="*/ 0 w 947737"/>
                <a:gd name="connsiteY0" fmla="*/ 107156 h 278606"/>
                <a:gd name="connsiteX1" fmla="*/ 30957 w 947737"/>
                <a:gd name="connsiteY1" fmla="*/ 69056 h 278606"/>
                <a:gd name="connsiteX2" fmla="*/ 64293 w 947737"/>
                <a:gd name="connsiteY2" fmla="*/ 35718 h 278606"/>
                <a:gd name="connsiteX3" fmla="*/ 135731 w 947737"/>
                <a:gd name="connsiteY3" fmla="*/ 30956 h 278606"/>
                <a:gd name="connsiteX4" fmla="*/ 138112 w 947737"/>
                <a:gd name="connsiteY4" fmla="*/ 2381 h 278606"/>
                <a:gd name="connsiteX5" fmla="*/ 304800 w 947737"/>
                <a:gd name="connsiteY5" fmla="*/ 0 h 278606"/>
                <a:gd name="connsiteX6" fmla="*/ 311943 w 947737"/>
                <a:gd name="connsiteY6" fmla="*/ 30956 h 278606"/>
                <a:gd name="connsiteX7" fmla="*/ 654843 w 947737"/>
                <a:gd name="connsiteY7" fmla="*/ 28575 h 278606"/>
                <a:gd name="connsiteX8" fmla="*/ 654843 w 947737"/>
                <a:gd name="connsiteY8" fmla="*/ 2381 h 278606"/>
                <a:gd name="connsiteX9" fmla="*/ 823912 w 947737"/>
                <a:gd name="connsiteY9" fmla="*/ 0 h 278606"/>
                <a:gd name="connsiteX10" fmla="*/ 823912 w 947737"/>
                <a:gd name="connsiteY10" fmla="*/ 30956 h 278606"/>
                <a:gd name="connsiteX11" fmla="*/ 885825 w 947737"/>
                <a:gd name="connsiteY11" fmla="*/ 28575 h 278606"/>
                <a:gd name="connsiteX12" fmla="*/ 909637 w 947737"/>
                <a:gd name="connsiteY12" fmla="*/ 45243 h 278606"/>
                <a:gd name="connsiteX13" fmla="*/ 923925 w 947737"/>
                <a:gd name="connsiteY13" fmla="*/ 64293 h 278606"/>
                <a:gd name="connsiteX14" fmla="*/ 933450 w 947737"/>
                <a:gd name="connsiteY14" fmla="*/ 83343 h 278606"/>
                <a:gd name="connsiteX15" fmla="*/ 942975 w 947737"/>
                <a:gd name="connsiteY15" fmla="*/ 109537 h 278606"/>
                <a:gd name="connsiteX16" fmla="*/ 947737 w 947737"/>
                <a:gd name="connsiteY16" fmla="*/ 133350 h 278606"/>
                <a:gd name="connsiteX17" fmla="*/ 942975 w 947737"/>
                <a:gd name="connsiteY17" fmla="*/ 157162 h 278606"/>
                <a:gd name="connsiteX18" fmla="*/ 940593 w 947737"/>
                <a:gd name="connsiteY18" fmla="*/ 176212 h 278606"/>
                <a:gd name="connsiteX19" fmla="*/ 926306 w 947737"/>
                <a:gd name="connsiteY19" fmla="*/ 202406 h 278606"/>
                <a:gd name="connsiteX20" fmla="*/ 912018 w 947737"/>
                <a:gd name="connsiteY20" fmla="*/ 226218 h 278606"/>
                <a:gd name="connsiteX21" fmla="*/ 892968 w 947737"/>
                <a:gd name="connsiteY21" fmla="*/ 240506 h 278606"/>
                <a:gd name="connsiteX22" fmla="*/ 881062 w 947737"/>
                <a:gd name="connsiteY22" fmla="*/ 250031 h 278606"/>
                <a:gd name="connsiteX23" fmla="*/ 833437 w 947737"/>
                <a:gd name="connsiteY23" fmla="*/ 252412 h 278606"/>
                <a:gd name="connsiteX24" fmla="*/ 826293 w 947737"/>
                <a:gd name="connsiteY24" fmla="*/ 278606 h 278606"/>
                <a:gd name="connsiteX25" fmla="*/ 659606 w 947737"/>
                <a:gd name="connsiteY25" fmla="*/ 276225 h 278606"/>
                <a:gd name="connsiteX26" fmla="*/ 657225 w 947737"/>
                <a:gd name="connsiteY26" fmla="*/ 250031 h 278606"/>
                <a:gd name="connsiteX27" fmla="*/ 316706 w 947737"/>
                <a:gd name="connsiteY27" fmla="*/ 257175 h 278606"/>
                <a:gd name="connsiteX28" fmla="*/ 314325 w 947737"/>
                <a:gd name="connsiteY28" fmla="*/ 278606 h 278606"/>
                <a:gd name="connsiteX29" fmla="*/ 135731 w 947737"/>
                <a:gd name="connsiteY29" fmla="*/ 278606 h 278606"/>
                <a:gd name="connsiteX30" fmla="*/ 133350 w 947737"/>
                <a:gd name="connsiteY30" fmla="*/ 254793 h 278606"/>
                <a:gd name="connsiteX31" fmla="*/ 71437 w 947737"/>
                <a:gd name="connsiteY31" fmla="*/ 254793 h 278606"/>
                <a:gd name="connsiteX32" fmla="*/ 47625 w 947737"/>
                <a:gd name="connsiteY32" fmla="*/ 247649 h 278606"/>
                <a:gd name="connsiteX33" fmla="*/ 28575 w 947737"/>
                <a:gd name="connsiteY33" fmla="*/ 223837 h 278606"/>
                <a:gd name="connsiteX34" fmla="*/ 21430 w 947737"/>
                <a:gd name="connsiteY34" fmla="*/ 214312 h 278606"/>
                <a:gd name="connsiteX35" fmla="*/ 9525 w 947737"/>
                <a:gd name="connsiteY35" fmla="*/ 195262 h 278606"/>
                <a:gd name="connsiteX36" fmla="*/ 2380 w 947737"/>
                <a:gd name="connsiteY36" fmla="*/ 166687 h 278606"/>
                <a:gd name="connsiteX37" fmla="*/ 0 w 947737"/>
                <a:gd name="connsiteY37" fmla="*/ 107156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7737" h="278606">
                  <a:moveTo>
                    <a:pt x="0" y="107156"/>
                  </a:moveTo>
                  <a:lnTo>
                    <a:pt x="30957" y="69056"/>
                  </a:lnTo>
                  <a:lnTo>
                    <a:pt x="64293" y="35718"/>
                  </a:lnTo>
                  <a:lnTo>
                    <a:pt x="135731" y="30956"/>
                  </a:lnTo>
                  <a:lnTo>
                    <a:pt x="138112" y="2381"/>
                  </a:lnTo>
                  <a:lnTo>
                    <a:pt x="304800" y="0"/>
                  </a:lnTo>
                  <a:lnTo>
                    <a:pt x="311943" y="30956"/>
                  </a:lnTo>
                  <a:lnTo>
                    <a:pt x="654843" y="28575"/>
                  </a:lnTo>
                  <a:lnTo>
                    <a:pt x="654843" y="2381"/>
                  </a:lnTo>
                  <a:lnTo>
                    <a:pt x="823912" y="0"/>
                  </a:lnTo>
                  <a:lnTo>
                    <a:pt x="823912" y="30956"/>
                  </a:lnTo>
                  <a:lnTo>
                    <a:pt x="885825" y="28575"/>
                  </a:lnTo>
                  <a:lnTo>
                    <a:pt x="909637" y="45243"/>
                  </a:lnTo>
                  <a:lnTo>
                    <a:pt x="923925" y="64293"/>
                  </a:lnTo>
                  <a:lnTo>
                    <a:pt x="933450" y="83343"/>
                  </a:lnTo>
                  <a:lnTo>
                    <a:pt x="942975" y="109537"/>
                  </a:lnTo>
                  <a:lnTo>
                    <a:pt x="947737" y="133350"/>
                  </a:lnTo>
                  <a:lnTo>
                    <a:pt x="942975" y="157162"/>
                  </a:lnTo>
                  <a:lnTo>
                    <a:pt x="940593" y="176212"/>
                  </a:lnTo>
                  <a:lnTo>
                    <a:pt x="926306" y="202406"/>
                  </a:lnTo>
                  <a:lnTo>
                    <a:pt x="912018" y="226218"/>
                  </a:lnTo>
                  <a:lnTo>
                    <a:pt x="892968" y="240506"/>
                  </a:lnTo>
                  <a:lnTo>
                    <a:pt x="881062" y="250031"/>
                  </a:lnTo>
                  <a:lnTo>
                    <a:pt x="833437" y="252412"/>
                  </a:lnTo>
                  <a:lnTo>
                    <a:pt x="826293" y="278606"/>
                  </a:lnTo>
                  <a:lnTo>
                    <a:pt x="659606" y="276225"/>
                  </a:lnTo>
                  <a:lnTo>
                    <a:pt x="657225" y="250031"/>
                  </a:lnTo>
                  <a:lnTo>
                    <a:pt x="316706" y="257175"/>
                  </a:lnTo>
                  <a:lnTo>
                    <a:pt x="314325" y="278606"/>
                  </a:lnTo>
                  <a:lnTo>
                    <a:pt x="135731" y="278606"/>
                  </a:lnTo>
                  <a:lnTo>
                    <a:pt x="133350" y="254793"/>
                  </a:lnTo>
                  <a:lnTo>
                    <a:pt x="71437" y="254793"/>
                  </a:lnTo>
                  <a:lnTo>
                    <a:pt x="47625" y="247649"/>
                  </a:lnTo>
                  <a:lnTo>
                    <a:pt x="28575" y="223837"/>
                  </a:lnTo>
                  <a:lnTo>
                    <a:pt x="21430" y="214312"/>
                  </a:lnTo>
                  <a:lnTo>
                    <a:pt x="9525" y="195262"/>
                  </a:lnTo>
                  <a:lnTo>
                    <a:pt x="2380" y="166687"/>
                  </a:lnTo>
                  <a:cubicBezTo>
                    <a:pt x="1587" y="146843"/>
                    <a:pt x="793" y="127000"/>
                    <a:pt x="0" y="10715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14A711A-CE7D-421F-BD96-0B30EEED5674}"/>
                </a:ext>
              </a:extLst>
            </p:cNvPr>
            <p:cNvSpPr/>
            <p:nvPr/>
          </p:nvSpPr>
          <p:spPr>
            <a:xfrm>
              <a:off x="8816937" y="2880170"/>
              <a:ext cx="384205" cy="57295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E05CEA8-B33C-4319-9510-3CF4A082F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6475" y="2855785"/>
              <a:ext cx="1069996" cy="13372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FBA53A6-F4F7-4720-A715-D7EC0ABE90D1}"/>
                </a:ext>
              </a:extLst>
            </p:cNvPr>
            <p:cNvCxnSpPr>
              <a:cxnSpLocks/>
            </p:cNvCxnSpPr>
            <p:nvPr/>
          </p:nvCxnSpPr>
          <p:spPr>
            <a:xfrm>
              <a:off x="8094936" y="2015389"/>
              <a:ext cx="11539" cy="853768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361871D-7D33-4381-B601-3CA2A879D4B0}"/>
                </a:ext>
              </a:extLst>
            </p:cNvPr>
            <p:cNvSpPr/>
            <p:nvPr/>
          </p:nvSpPr>
          <p:spPr>
            <a:xfrm>
              <a:off x="5017312" y="3123763"/>
              <a:ext cx="263190" cy="271685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 contourW="12700">
              <a:bevelT h="114300"/>
              <a:contourClr>
                <a:schemeClr val="bg2">
                  <a:lumMod val="5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EFDB718-B18E-483E-A9C2-9CBDC22952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7609" y="2677101"/>
              <a:ext cx="139133" cy="0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2DF1FE3-5B69-4CA2-9C8D-D83762F0E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5282" y="2679487"/>
              <a:ext cx="157203" cy="2562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1CBDE9F-58E2-4ECD-AC3D-879CAAEFA2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0503" y="2676090"/>
              <a:ext cx="1106708" cy="9364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8855B82-04ED-4103-9E29-88BA6D4CD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7211" y="2700828"/>
              <a:ext cx="1218" cy="75855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2764EB2-F0D9-4565-A0E7-B773BD4B81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11137" y="2658052"/>
              <a:ext cx="482089" cy="0"/>
            </a:xfrm>
            <a:prstGeom prst="line">
              <a:avLst/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D6CA065-5110-474A-8F53-C14E91C3FF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9278" y="2704996"/>
              <a:ext cx="423948" cy="0"/>
            </a:xfrm>
            <a:prstGeom prst="line">
              <a:avLst/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1991EEC-8A55-40D9-A41B-6216F8C2487B}"/>
                </a:ext>
              </a:extLst>
            </p:cNvPr>
            <p:cNvGrpSpPr/>
            <p:nvPr/>
          </p:nvGrpSpPr>
          <p:grpSpPr>
            <a:xfrm>
              <a:off x="7050297" y="2606377"/>
              <a:ext cx="794950" cy="875541"/>
              <a:chOff x="7060594" y="3850626"/>
              <a:chExt cx="822960" cy="822960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59D198C-309C-4CA7-8D69-2A0D7354E9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60595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D7BF0AE-D7CE-43C5-9119-04132C113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0594" y="3852316"/>
                <a:ext cx="822960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0567D08-3576-4908-B535-45B5360392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3554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110F2FF-4B7A-4496-A8B5-714DBBB42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1057" y="3850626"/>
                <a:ext cx="0" cy="82296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8020AB5-A4EA-4C56-82AB-3CF1ECC95453}"/>
                </a:ext>
              </a:extLst>
            </p:cNvPr>
            <p:cNvSpPr/>
            <p:nvPr/>
          </p:nvSpPr>
          <p:spPr>
            <a:xfrm>
              <a:off x="2978150" y="1987550"/>
              <a:ext cx="6223000" cy="2889250"/>
            </a:xfrm>
            <a:custGeom>
              <a:avLst/>
              <a:gdLst>
                <a:gd name="connsiteX0" fmla="*/ 0 w 6223000"/>
                <a:gd name="connsiteY0" fmla="*/ 38100 h 2889250"/>
                <a:gd name="connsiteX1" fmla="*/ 31750 w 6223000"/>
                <a:gd name="connsiteY1" fmla="*/ 2889250 h 2889250"/>
                <a:gd name="connsiteX2" fmla="*/ 6223000 w 6223000"/>
                <a:gd name="connsiteY2" fmla="*/ 2749550 h 2889250"/>
                <a:gd name="connsiteX3" fmla="*/ 6184900 w 6223000"/>
                <a:gd name="connsiteY3" fmla="*/ 0 h 2889250"/>
                <a:gd name="connsiteX4" fmla="*/ 0 w 6223000"/>
                <a:gd name="connsiteY4" fmla="*/ 38100 h 288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3000" h="2889250">
                  <a:moveTo>
                    <a:pt x="0" y="38100"/>
                  </a:moveTo>
                  <a:lnTo>
                    <a:pt x="31750" y="2889250"/>
                  </a:lnTo>
                  <a:lnTo>
                    <a:pt x="6223000" y="2749550"/>
                  </a:lnTo>
                  <a:lnTo>
                    <a:pt x="6184900" y="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44450">
              <a:solidFill>
                <a:srgbClr val="005F9D"/>
              </a:solidFill>
              <a:prstDash val="solid"/>
            </a:ln>
            <a:effectLst>
              <a:glow rad="25400">
                <a:schemeClr val="bg1">
                  <a:alpha val="40000"/>
                </a:schemeClr>
              </a:glow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5B70D20-7558-42D9-ABA5-54094A83901C}"/>
                </a:ext>
              </a:extLst>
            </p:cNvPr>
            <p:cNvSpPr/>
            <p:nvPr/>
          </p:nvSpPr>
          <p:spPr>
            <a:xfrm>
              <a:off x="4660732" y="2817585"/>
              <a:ext cx="122618" cy="54891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C3CCF2-156F-4F40-B59D-0E26D423D7BE}"/>
                </a:ext>
              </a:extLst>
            </p:cNvPr>
            <p:cNvCxnSpPr>
              <a:cxnSpLocks/>
            </p:cNvCxnSpPr>
            <p:nvPr/>
          </p:nvCxnSpPr>
          <p:spPr>
            <a:xfrm>
              <a:off x="8816937" y="2000228"/>
              <a:ext cx="0" cy="279197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11">
              <a:extLst>
                <a:ext uri="{FF2B5EF4-FFF2-40B4-BE49-F238E27FC236}">
                  <a16:creationId xmlns:a16="http://schemas.microsoft.com/office/drawing/2014/main" id="{578FCDD4-8DC5-400A-8449-888DC0B7BA7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47609" y="2695140"/>
              <a:ext cx="5273852" cy="887982"/>
            </a:xfrm>
            <a:prstGeom prst="bentConnector3">
              <a:avLst>
                <a:gd name="adj1" fmla="val 100074"/>
              </a:avLst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4" name="Straight Connector 111">
              <a:extLst>
                <a:ext uri="{FF2B5EF4-FFF2-40B4-BE49-F238E27FC236}">
                  <a16:creationId xmlns:a16="http://schemas.microsoft.com/office/drawing/2014/main" id="{C4F81567-2658-410F-8911-300F7CE562B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398521" y="2689861"/>
              <a:ext cx="5216847" cy="843917"/>
            </a:xfrm>
            <a:prstGeom prst="bentConnector3">
              <a:avLst>
                <a:gd name="adj1" fmla="val 100100"/>
              </a:avLst>
            </a:prstGeom>
            <a:ln w="9525" cap="rnd" cmpd="sng" algn="ctr">
              <a:solidFill>
                <a:schemeClr val="tx1">
                  <a:alpha val="68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9A4F53E-3BE4-4F34-96EF-90AA21FA6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7738" y="3824288"/>
              <a:ext cx="249200" cy="39381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836137D-2B82-49FC-87C6-0C2EE31B0004}"/>
                </a:ext>
              </a:extLst>
            </p:cNvPr>
            <p:cNvCxnSpPr>
              <a:cxnSpLocks/>
            </p:cNvCxnSpPr>
            <p:nvPr/>
          </p:nvCxnSpPr>
          <p:spPr>
            <a:xfrm>
              <a:off x="8578177" y="4369515"/>
              <a:ext cx="242208" cy="394389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5AFDF3E-6946-443D-BED6-C1FFAFCDDBCC}"/>
                </a:ext>
              </a:extLst>
            </p:cNvPr>
            <p:cNvSpPr/>
            <p:nvPr/>
          </p:nvSpPr>
          <p:spPr>
            <a:xfrm>
              <a:off x="8096177" y="2036918"/>
              <a:ext cx="1040605" cy="853768"/>
            </a:xfrm>
            <a:prstGeom prst="rect">
              <a:avLst/>
            </a:prstGeom>
            <a:blipFill dpi="0" rotWithShape="1">
              <a:blip r:embed="rId3">
                <a:alphaModFix amt="12000"/>
              </a:blip>
              <a:srcRect/>
              <a:tile tx="0" ty="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2D63BD6-D8DA-416C-9B16-A5DC847EA3AB}"/>
                </a:ext>
              </a:extLst>
            </p:cNvPr>
            <p:cNvCxnSpPr>
              <a:cxnSpLocks/>
            </p:cNvCxnSpPr>
            <p:nvPr/>
          </p:nvCxnSpPr>
          <p:spPr>
            <a:xfrm>
              <a:off x="8735606" y="3481428"/>
              <a:ext cx="93466" cy="191448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7C68A3E-E158-402F-9149-6BCC8EE5E9E5}"/>
                </a:ext>
              </a:extLst>
            </p:cNvPr>
            <p:cNvSpPr/>
            <p:nvPr/>
          </p:nvSpPr>
          <p:spPr>
            <a:xfrm>
              <a:off x="8830981" y="3447993"/>
              <a:ext cx="370159" cy="1281003"/>
            </a:xfrm>
            <a:prstGeom prst="rect">
              <a:avLst/>
            </a:prstGeom>
            <a:blipFill dpi="0" rotWithShape="1">
              <a:blip r:embed="rId3">
                <a:alphaModFix amt="12000"/>
              </a:blip>
              <a:srcRect/>
              <a:tile tx="0" ty="0" sx="50000" sy="5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FD41949-1BD3-420B-B290-E64410AC4AA5}"/>
                </a:ext>
              </a:extLst>
            </p:cNvPr>
            <p:cNvSpPr/>
            <p:nvPr/>
          </p:nvSpPr>
          <p:spPr>
            <a:xfrm>
              <a:off x="8274139" y="2381107"/>
              <a:ext cx="213251" cy="235673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75000"/>
                    <a:alpha val="69000"/>
                  </a:schemeClr>
                </a:gs>
                <a:gs pos="100000">
                  <a:schemeClr val="bg1">
                    <a:lumMod val="95000"/>
                    <a:alpha val="73000"/>
                  </a:schemeClr>
                </a:gs>
              </a:gsLst>
              <a:path path="circle">
                <a:fillToRect l="50000" t="50000" r="50000" b="50000"/>
              </a:path>
            </a:gradFill>
            <a:ln w="22225">
              <a:solidFill>
                <a:schemeClr val="bg2">
                  <a:lumMod val="50000"/>
                  <a:alpha val="9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scene3d>
              <a:camera prst="orthographicFront"/>
              <a:lightRig rig="threeP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20C8875-8A6B-4102-A80F-27C699B82642}"/>
                </a:ext>
              </a:extLst>
            </p:cNvPr>
            <p:cNvCxnSpPr>
              <a:cxnSpLocks/>
            </p:cNvCxnSpPr>
            <p:nvPr/>
          </p:nvCxnSpPr>
          <p:spPr>
            <a:xfrm>
              <a:off x="8623904" y="2593620"/>
              <a:ext cx="193033" cy="183063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E881871-7760-4808-93A5-0EEA1D095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8112" y="2227630"/>
              <a:ext cx="200960" cy="20662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D55ADC1-126F-41B4-86E3-DF92A5BDE164}"/>
                </a:ext>
              </a:extLst>
            </p:cNvPr>
            <p:cNvSpPr/>
            <p:nvPr/>
          </p:nvSpPr>
          <p:spPr>
            <a:xfrm>
              <a:off x="6241186" y="2768044"/>
              <a:ext cx="294487" cy="294487"/>
            </a:xfrm>
            <a:prstGeom prst="rect">
              <a:avLst/>
            </a:prstGeom>
            <a:noFill/>
            <a:ln w="19050" cmpd="sng">
              <a:solidFill>
                <a:srgbClr val="005F9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127000">
                    <a:schemeClr val="tx1"/>
                  </a:glow>
                </a:effectLst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3E68BEC-83C4-40FA-9C17-AD4A95F850AC}"/>
                </a:ext>
              </a:extLst>
            </p:cNvPr>
            <p:cNvSpPr/>
            <p:nvPr/>
          </p:nvSpPr>
          <p:spPr>
            <a:xfrm rot="20766934">
              <a:off x="3659662" y="3723655"/>
              <a:ext cx="294487" cy="294487"/>
            </a:xfrm>
            <a:prstGeom prst="rect">
              <a:avLst/>
            </a:prstGeom>
            <a:noFill/>
            <a:ln w="19050">
              <a:solidFill>
                <a:srgbClr val="005F9D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94487"/>
                        <a:gd name="connsiteY0" fmla="*/ 0 h 294487"/>
                        <a:gd name="connsiteX1" fmla="*/ 294487 w 294487"/>
                        <a:gd name="connsiteY1" fmla="*/ 0 h 294487"/>
                        <a:gd name="connsiteX2" fmla="*/ 294487 w 294487"/>
                        <a:gd name="connsiteY2" fmla="*/ 294487 h 294487"/>
                        <a:gd name="connsiteX3" fmla="*/ 0 w 294487"/>
                        <a:gd name="connsiteY3" fmla="*/ 294487 h 294487"/>
                        <a:gd name="connsiteX4" fmla="*/ 0 w 294487"/>
                        <a:gd name="connsiteY4" fmla="*/ 0 h 2944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4487" h="294487" extrusionOk="0">
                          <a:moveTo>
                            <a:pt x="0" y="0"/>
                          </a:moveTo>
                          <a:cubicBezTo>
                            <a:pt x="81449" y="-354"/>
                            <a:pt x="151078" y="13959"/>
                            <a:pt x="294487" y="0"/>
                          </a:cubicBezTo>
                          <a:cubicBezTo>
                            <a:pt x="300776" y="107007"/>
                            <a:pt x="307789" y="160171"/>
                            <a:pt x="294487" y="294487"/>
                          </a:cubicBezTo>
                          <a:cubicBezTo>
                            <a:pt x="226161" y="279784"/>
                            <a:pt x="59083" y="305984"/>
                            <a:pt x="0" y="294487"/>
                          </a:cubicBezTo>
                          <a:cubicBezTo>
                            <a:pt x="-4948" y="166555"/>
                            <a:pt x="-13698" y="11472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glow rad="127000">
                    <a:schemeClr val="tx1"/>
                  </a:glow>
                </a:effectLst>
              </a:endParaRPr>
            </a:p>
          </p:txBody>
        </p:sp>
        <p:pic>
          <p:nvPicPr>
            <p:cNvPr id="185" name="Picture 184" descr="A picture containing flower, plant, silhouette, night sky&#10;&#10;Description automatically generated">
              <a:extLst>
                <a:ext uri="{FF2B5EF4-FFF2-40B4-BE49-F238E27FC236}">
                  <a16:creationId xmlns:a16="http://schemas.microsoft.com/office/drawing/2014/main" id="{B9B11169-8C68-418B-A2C9-81C33A8CB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330" t="39635" r="40531" b="38900"/>
            <a:stretch/>
          </p:blipFill>
          <p:spPr>
            <a:xfrm>
              <a:off x="8596738" y="2740412"/>
              <a:ext cx="783756" cy="865595"/>
            </a:xfrm>
            <a:prstGeom prst="rect">
              <a:avLst/>
            </a:prstGeom>
          </p:spPr>
        </p:pic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A7632A17-2324-421A-8C94-03974D214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7572" y="3555975"/>
              <a:ext cx="111709" cy="0"/>
            </a:xfrm>
            <a:prstGeom prst="line">
              <a:avLst/>
            </a:prstGeom>
            <a:ln w="41275" cap="rnd">
              <a:solidFill>
                <a:schemeClr val="bg2">
                  <a:lumMod val="50000"/>
                  <a:alpha val="68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0" name="Connector: Elbow 58">
            <a:extLst>
              <a:ext uri="{FF2B5EF4-FFF2-40B4-BE49-F238E27FC236}">
                <a16:creationId xmlns:a16="http://schemas.microsoft.com/office/drawing/2014/main" id="{4369E08C-8AF7-4253-96FA-B94A6B9295E8}"/>
              </a:ext>
            </a:extLst>
          </p:cNvPr>
          <p:cNvCxnSpPr>
            <a:cxnSpLocks/>
          </p:cNvCxnSpPr>
          <p:nvPr/>
        </p:nvCxnSpPr>
        <p:spPr>
          <a:xfrm rot="10800000">
            <a:off x="8524228" y="4141494"/>
            <a:ext cx="1142845" cy="561378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  <a:effectLst>
            <a:glow rad="381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D834337-FA56-432E-BC54-23760CF9FE36}"/>
              </a:ext>
            </a:extLst>
          </p:cNvPr>
          <p:cNvSpPr txBox="1"/>
          <p:nvPr/>
        </p:nvSpPr>
        <p:spPr>
          <a:xfrm>
            <a:off x="7711422" y="5546289"/>
            <a:ext cx="18104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CHAIN-LINK FENCE WITH PRIVACY SLATS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DC954DB-E441-4FBD-A10E-441D2A64D38C}"/>
              </a:ext>
            </a:extLst>
          </p:cNvPr>
          <p:cNvSpPr/>
          <p:nvPr/>
        </p:nvSpPr>
        <p:spPr>
          <a:xfrm>
            <a:off x="9352288" y="3827835"/>
            <a:ext cx="2570926" cy="26282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3276" t="-7345" r="-29157" b="-35088"/>
            </a:stretch>
          </a:blipFill>
          <a:ln w="28575">
            <a:solidFill>
              <a:schemeClr val="bg1"/>
            </a:solidFill>
          </a:ln>
          <a:effectLst>
            <a:glow rad="101600">
              <a:srgbClr val="005F9D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6" name="Connector: Elbow 58">
            <a:extLst>
              <a:ext uri="{FF2B5EF4-FFF2-40B4-BE49-F238E27FC236}">
                <a16:creationId xmlns:a16="http://schemas.microsoft.com/office/drawing/2014/main" id="{0E1C76C9-772B-4971-9AE6-2421C1C29EBE}"/>
              </a:ext>
            </a:extLst>
          </p:cNvPr>
          <p:cNvCxnSpPr>
            <a:cxnSpLocks/>
          </p:cNvCxnSpPr>
          <p:nvPr/>
        </p:nvCxnSpPr>
        <p:spPr>
          <a:xfrm flipV="1">
            <a:off x="2819400" y="4265612"/>
            <a:ext cx="2211683" cy="1111876"/>
          </a:xfrm>
          <a:prstGeom prst="bentConnector3">
            <a:avLst>
              <a:gd name="adj1" fmla="val 99957"/>
            </a:avLst>
          </a:prstGeom>
          <a:ln w="19050">
            <a:solidFill>
              <a:schemeClr val="bg1"/>
            </a:solidFill>
            <a:tailEnd type="triangle"/>
          </a:ln>
          <a:effectLst>
            <a:glow rad="381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D306D0A-A071-48BA-B682-38E10F93EBA4}"/>
              </a:ext>
            </a:extLst>
          </p:cNvPr>
          <p:cNvSpPr txBox="1"/>
          <p:nvPr/>
        </p:nvSpPr>
        <p:spPr>
          <a:xfrm>
            <a:off x="2487958" y="6164356"/>
            <a:ext cx="181048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CONTROL BUILDING</a:t>
            </a:r>
          </a:p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(100 SF) </a:t>
            </a:r>
          </a:p>
        </p:txBody>
      </p:sp>
      <p:cxnSp>
        <p:nvCxnSpPr>
          <p:cNvPr id="118" name="Connector: Elbow 58">
            <a:extLst>
              <a:ext uri="{FF2B5EF4-FFF2-40B4-BE49-F238E27FC236}">
                <a16:creationId xmlns:a16="http://schemas.microsoft.com/office/drawing/2014/main" id="{F6B2C7FE-772C-4DF3-B219-186F9BAFC5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58197" y="2491664"/>
            <a:ext cx="633994" cy="623084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tailEnd type="triangle"/>
          </a:ln>
          <a:effectLst>
            <a:glow rad="381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E9C7847F-F02A-4ECD-B299-643AFC9F2797}"/>
              </a:ext>
            </a:extLst>
          </p:cNvPr>
          <p:cNvSpPr/>
          <p:nvPr/>
        </p:nvSpPr>
        <p:spPr>
          <a:xfrm rot="16200000">
            <a:off x="9221713" y="184069"/>
            <a:ext cx="2800350" cy="2800350"/>
          </a:xfrm>
          <a:prstGeom prst="flowChartConnector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9579" t="-57" r="-38541" b="57"/>
            </a:stretch>
          </a:blipFill>
          <a:ln w="28575">
            <a:solidFill>
              <a:schemeClr val="bg1"/>
            </a:solidFill>
          </a:ln>
          <a:effectLst>
            <a:glow rad="101600">
              <a:srgbClr val="005F9D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FF0D2AE-95B4-478C-989E-DA10A6A36BB8}"/>
              </a:ext>
            </a:extLst>
          </p:cNvPr>
          <p:cNvSpPr txBox="1"/>
          <p:nvPr/>
        </p:nvSpPr>
        <p:spPr>
          <a:xfrm>
            <a:off x="2653179" y="373348"/>
            <a:ext cx="246269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5,000 GALLON HYDRO TANK WITH AIR COMPRESSOR</a:t>
            </a:r>
          </a:p>
        </p:txBody>
      </p:sp>
      <p:sp>
        <p:nvSpPr>
          <p:cNvPr id="143" name="Flowchart: Connector 142">
            <a:extLst>
              <a:ext uri="{FF2B5EF4-FFF2-40B4-BE49-F238E27FC236}">
                <a16:creationId xmlns:a16="http://schemas.microsoft.com/office/drawing/2014/main" id="{D0649A4E-C310-4246-830F-912C4110FF00}"/>
              </a:ext>
            </a:extLst>
          </p:cNvPr>
          <p:cNvSpPr/>
          <p:nvPr/>
        </p:nvSpPr>
        <p:spPr>
          <a:xfrm>
            <a:off x="169937" y="3791264"/>
            <a:ext cx="2800350" cy="2800350"/>
          </a:xfrm>
          <a:prstGeom prst="flowChartConnector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631" t="-301" r="-1909" b="-6239"/>
            </a:stretch>
          </a:blipFill>
          <a:ln w="28575">
            <a:solidFill>
              <a:schemeClr val="bg1"/>
            </a:solidFill>
          </a:ln>
          <a:effectLst>
            <a:glow rad="101600">
              <a:srgbClr val="005F9D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3726E20-34C3-4820-AB0F-79A1F81BAA6F}"/>
              </a:ext>
            </a:extLst>
          </p:cNvPr>
          <p:cNvSpPr txBox="1"/>
          <p:nvPr/>
        </p:nvSpPr>
        <p:spPr>
          <a:xfrm>
            <a:off x="6206577" y="1111136"/>
            <a:ext cx="296856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chemeClr val="bg1"/>
                </a:solidFill>
                <a:effectLst>
                  <a:glow rad="190500">
                    <a:srgbClr val="2667B5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LANDSCAPE BORDER WITH MESQUITE TREE AND OTHER DROUGHT-TOLERANT SHRUBS AND GROUNDCOVERS</a:t>
            </a:r>
          </a:p>
        </p:txBody>
      </p:sp>
      <p:cxnSp>
        <p:nvCxnSpPr>
          <p:cNvPr id="147" name="Connector: Elbow 58">
            <a:extLst>
              <a:ext uri="{FF2B5EF4-FFF2-40B4-BE49-F238E27FC236}">
                <a16:creationId xmlns:a16="http://schemas.microsoft.com/office/drawing/2014/main" id="{ECDFB35C-A953-435E-8C23-3A8E5C08082D}"/>
              </a:ext>
            </a:extLst>
          </p:cNvPr>
          <p:cNvCxnSpPr>
            <a:cxnSpLocks/>
          </p:cNvCxnSpPr>
          <p:nvPr/>
        </p:nvCxnSpPr>
        <p:spPr>
          <a:xfrm>
            <a:off x="2865767" y="1414156"/>
            <a:ext cx="1448820" cy="1192630"/>
          </a:xfrm>
          <a:prstGeom prst="bentConnector3">
            <a:avLst>
              <a:gd name="adj1" fmla="val 99965"/>
            </a:avLst>
          </a:prstGeom>
          <a:ln w="19050">
            <a:solidFill>
              <a:schemeClr val="bg1"/>
            </a:solidFill>
            <a:tailEnd type="triangle"/>
          </a:ln>
          <a:effectLst>
            <a:glow rad="38100">
              <a:srgbClr val="2667B5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Oval 144">
            <a:extLst>
              <a:ext uri="{FF2B5EF4-FFF2-40B4-BE49-F238E27FC236}">
                <a16:creationId xmlns:a16="http://schemas.microsoft.com/office/drawing/2014/main" id="{39CB05DB-5AC1-415C-B702-377167B86D2B}"/>
              </a:ext>
            </a:extLst>
          </p:cNvPr>
          <p:cNvSpPr/>
          <p:nvPr/>
        </p:nvSpPr>
        <p:spPr>
          <a:xfrm>
            <a:off x="151908" y="184069"/>
            <a:ext cx="2872705" cy="293677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4304" t="-713" r="-22726" b="-7153"/>
            </a:stretch>
          </a:blipFill>
          <a:ln w="28575">
            <a:solidFill>
              <a:schemeClr val="bg1"/>
            </a:solidFill>
          </a:ln>
          <a:effectLst>
            <a:glow rad="101600">
              <a:srgbClr val="005F9D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92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010214E-0470-4BE1-933B-1E087804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1" t="15238" r="1874" b="10476"/>
          <a:stretch/>
        </p:blipFill>
        <p:spPr>
          <a:xfrm>
            <a:off x="-14972" y="513695"/>
            <a:ext cx="12192000" cy="6124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7ECB0-54DB-4339-99C1-7100F9561C52}"/>
              </a:ext>
            </a:extLst>
          </p:cNvPr>
          <p:cNvSpPr txBox="1"/>
          <p:nvPr/>
        </p:nvSpPr>
        <p:spPr>
          <a:xfrm>
            <a:off x="-14972" y="-9525"/>
            <a:ext cx="5677541" cy="954107"/>
          </a:xfrm>
          <a:prstGeom prst="rect">
            <a:avLst/>
          </a:prstGeom>
          <a:solidFill>
            <a:schemeClr val="bg1">
              <a:alpha val="56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z="2800" dirty="0">
                <a:effectLst>
                  <a:glow rad="139700">
                    <a:schemeClr val="bg1"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NANCY ROSE BLVD STREETSCAPE (PROPOSED)</a:t>
            </a:r>
          </a:p>
        </p:txBody>
      </p:sp>
    </p:spTree>
    <p:extLst>
      <p:ext uri="{BB962C8B-B14F-4D97-AF65-F5344CB8AC3E}">
        <p14:creationId xmlns:p14="http://schemas.microsoft.com/office/powerpoint/2010/main" val="196855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07ECB0-54DB-4339-99C1-7100F9561C52}"/>
              </a:ext>
            </a:extLst>
          </p:cNvPr>
          <p:cNvSpPr txBox="1"/>
          <p:nvPr/>
        </p:nvSpPr>
        <p:spPr>
          <a:xfrm>
            <a:off x="-14972" y="-9525"/>
            <a:ext cx="5677541" cy="954107"/>
          </a:xfrm>
          <a:prstGeom prst="rect">
            <a:avLst/>
          </a:prstGeom>
          <a:solidFill>
            <a:schemeClr val="bg1">
              <a:alpha val="56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2667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sz="2800" dirty="0">
                <a:effectLst>
                  <a:glow rad="139700">
                    <a:schemeClr val="bg1"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NANCY ROSE BLVD STREETSCAPE (CURRENT)</a:t>
            </a:r>
          </a:p>
        </p:txBody>
      </p:sp>
      <p:pic>
        <p:nvPicPr>
          <p:cNvPr id="1027" name="3c683315-5de8-436b-8c8c-d8d027e765ec" descr="Image">
            <a:extLst>
              <a:ext uri="{FF2B5EF4-FFF2-40B4-BE49-F238E27FC236}">
                <a16:creationId xmlns:a16="http://schemas.microsoft.com/office/drawing/2014/main" id="{FDE5446E-A598-4936-ACFF-A861AF1E7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919" y="944582"/>
            <a:ext cx="10512743" cy="591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0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14CFBE43-83EA-4080-8826-204DE35E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alphaModFix amt="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6519">
            <a:off x="-958056" y="85158"/>
            <a:ext cx="6596647" cy="659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B0433F-570D-44FC-B0C1-2A6BF105ED1C}"/>
              </a:ext>
            </a:extLst>
          </p:cNvPr>
          <p:cNvSpPr txBox="1"/>
          <p:nvPr/>
        </p:nvSpPr>
        <p:spPr>
          <a:xfrm>
            <a:off x="-14603" y="62088"/>
            <a:ext cx="6961402" cy="1311128"/>
          </a:xfrm>
          <a:prstGeom prst="rect">
            <a:avLst/>
          </a:prstGeom>
          <a:effectLst>
            <a:glow rad="12700">
              <a:schemeClr val="bg1">
                <a:alpha val="91000"/>
              </a:schemeClr>
            </a:glow>
          </a:effectLst>
        </p:spPr>
        <p:txBody>
          <a:bodyPr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effectLst>
                  <a:glow rad="139700">
                    <a:schemeClr val="bg1"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PROJECT SUMMARY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173C05-5F1F-455A-BBFA-9A36EBF48574}"/>
              </a:ext>
            </a:extLst>
          </p:cNvPr>
          <p:cNvSpPr txBox="1"/>
          <p:nvPr/>
        </p:nvSpPr>
        <p:spPr>
          <a:xfrm>
            <a:off x="64218" y="795516"/>
            <a:ext cx="551267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Tucson Water is requesting a Special Exception to equip the new well that was drilled on the property in 2019</a:t>
            </a:r>
          </a:p>
          <a:p>
            <a:pPr algn="just"/>
            <a:endParaRPr lang="en-US" sz="16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The improvements consist of the installation of: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100 SF control building (max. height 10’)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Communication antenna (max. height 20’)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5,000 GAL hydro tank with air compressor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Landscaping along Nancy Rose Boulevard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Screening (7’ chain-link fence / 8’ masonry wall)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TEP transformer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Pipes and other equipment necessary for the well to function</a:t>
            </a:r>
            <a:endParaRPr lang="en-US" sz="1350" dirty="0"/>
          </a:p>
          <a:p>
            <a:pPr algn="just"/>
            <a:endParaRPr lang="en-US" sz="16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/>
              <a:t>Requesting an exception to use-specific standards:</a:t>
            </a:r>
          </a:p>
          <a:p>
            <a:pPr algn="just"/>
            <a:endParaRPr lang="en-US" sz="16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350" i="1" dirty="0"/>
              <a:t> The setback of the facility, including walls or equipment, shall be 20 feet from any adjacent residential zone</a:t>
            </a:r>
          </a:p>
          <a:p>
            <a:pPr lvl="1" algn="just"/>
            <a:endParaRPr lang="en-US" sz="1350" i="1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350" i="1" dirty="0"/>
              <a:t>The use shall be located wholly within an enclosed building or within an area enclosed on all sides with a masonry wall or compact evergreen hedge, not less than six feet, nor more than ten feet, in height.</a:t>
            </a:r>
          </a:p>
          <a:p>
            <a:pPr lvl="1" algn="just"/>
            <a:endParaRPr lang="en-US" sz="1350" i="1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A37A39-3C12-46F8-9BB2-3F30C8B02FB8}"/>
              </a:ext>
            </a:extLst>
          </p:cNvPr>
          <p:cNvCxnSpPr>
            <a:cxnSpLocks/>
          </p:cNvCxnSpPr>
          <p:nvPr/>
        </p:nvCxnSpPr>
        <p:spPr>
          <a:xfrm>
            <a:off x="116606" y="596063"/>
            <a:ext cx="54078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3" name="Picture 172">
            <a:extLst>
              <a:ext uri="{FF2B5EF4-FFF2-40B4-BE49-F238E27FC236}">
                <a16:creationId xmlns:a16="http://schemas.microsoft.com/office/drawing/2014/main" id="{0DD930E4-CD5C-4972-B8B7-212AE5BAE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" t="3000" r="569" b="1715"/>
          <a:stretch/>
        </p:blipFill>
        <p:spPr>
          <a:xfrm>
            <a:off x="5998727" y="0"/>
            <a:ext cx="6193273" cy="33155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7" name="Picture 176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979E769A-543D-4E4F-82EF-8362EC29E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726" y="3377678"/>
            <a:ext cx="6187239" cy="348032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9900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1E1CE8BA-84C4-446D-9F3C-BFFAC6924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4BDA64C-E1CC-4CA3-83EB-309D58BB7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982" y="5202238"/>
            <a:ext cx="4047418" cy="165576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13EE9E-EF42-49A5-9F1F-3C576A6D7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49" y="5586759"/>
            <a:ext cx="4248151" cy="11617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E6474A-C918-42B4-BABB-EB5903B7296C}"/>
              </a:ext>
            </a:extLst>
          </p:cNvPr>
          <p:cNvSpPr txBox="1">
            <a:spLocks/>
          </p:cNvSpPr>
          <p:nvPr/>
        </p:nvSpPr>
        <p:spPr>
          <a:xfrm>
            <a:off x="822324" y="542879"/>
            <a:ext cx="10547350" cy="2695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tabLst>
                <a:tab pos="171450" algn="l"/>
              </a:tabLst>
            </a:pPr>
            <a: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WELL B-052C</a:t>
            </a:r>
            <a:b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10700" b="1" dirty="0">
                <a:solidFill>
                  <a:srgbClr val="005F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SITE IMPROVEMENTS </a:t>
            </a:r>
            <a:br>
              <a:rPr lang="en-US" sz="4400" b="1" dirty="0">
                <a:solidFill>
                  <a:srgbClr val="005F9D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rgbClr val="005F9D"/>
                </a:solidFill>
                <a:latin typeface="Century Gothic" panose="020B0502020202020204" pitchFamily="34" charset="0"/>
              </a:rPr>
              <a:t> </a:t>
            </a:r>
            <a:r>
              <a:rPr lang="en-US" sz="5300" i="1" dirty="0">
                <a:solidFill>
                  <a:srgbClr val="005F9D"/>
                </a:solidFill>
                <a:latin typeface="Century Gothic" panose="020B0502020202020204" pitchFamily="34" charset="0"/>
              </a:rPr>
              <a:t>1937 North Nancy Rose Boulevard</a:t>
            </a:r>
            <a:br>
              <a:rPr lang="en-US" b="1" dirty="0">
                <a:solidFill>
                  <a:srgbClr val="005F9D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rgbClr val="005F9D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935731A-DE20-4913-BB85-6D3BAF416ADA}"/>
              </a:ext>
            </a:extLst>
          </p:cNvPr>
          <p:cNvSpPr txBox="1">
            <a:spLocks/>
          </p:cNvSpPr>
          <p:nvPr/>
        </p:nvSpPr>
        <p:spPr>
          <a:xfrm>
            <a:off x="1523999" y="35464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5F9D"/>
                </a:solidFill>
              </a:rPr>
              <a:t>QUESTIONS???</a:t>
            </a:r>
            <a:endParaRPr lang="en-US" sz="2000" i="1" dirty="0">
              <a:solidFill>
                <a:srgbClr val="005F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61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475</Words>
  <Application>Microsoft Office PowerPoint</Application>
  <PresentationFormat>Widescreen</PresentationFormat>
  <Paragraphs>120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Call</dc:creator>
  <cp:lastModifiedBy>Lexy Wellott</cp:lastModifiedBy>
  <cp:revision>73</cp:revision>
  <dcterms:created xsi:type="dcterms:W3CDTF">2020-12-08T21:05:58Z</dcterms:created>
  <dcterms:modified xsi:type="dcterms:W3CDTF">2021-03-10T00:53:14Z</dcterms:modified>
</cp:coreProperties>
</file>