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87" r:id="rId1"/>
  </p:sldMasterIdLst>
  <p:notesMasterIdLst>
    <p:notesMasterId r:id="rId34"/>
  </p:notesMasterIdLst>
  <p:handoutMasterIdLst>
    <p:handoutMasterId r:id="rId35"/>
  </p:handoutMasterIdLst>
  <p:sldIdLst>
    <p:sldId id="278" r:id="rId2"/>
    <p:sldId id="279" r:id="rId3"/>
    <p:sldId id="312" r:id="rId4"/>
    <p:sldId id="395" r:id="rId5"/>
    <p:sldId id="397" r:id="rId6"/>
    <p:sldId id="349" r:id="rId7"/>
    <p:sldId id="374" r:id="rId8"/>
    <p:sldId id="375" r:id="rId9"/>
    <p:sldId id="376" r:id="rId10"/>
    <p:sldId id="377" r:id="rId11"/>
    <p:sldId id="380" r:id="rId12"/>
    <p:sldId id="379" r:id="rId13"/>
    <p:sldId id="384" r:id="rId14"/>
    <p:sldId id="381" r:id="rId15"/>
    <p:sldId id="382" r:id="rId16"/>
    <p:sldId id="385" r:id="rId17"/>
    <p:sldId id="386" r:id="rId18"/>
    <p:sldId id="389" r:id="rId19"/>
    <p:sldId id="390" r:id="rId20"/>
    <p:sldId id="387" r:id="rId21"/>
    <p:sldId id="388" r:id="rId22"/>
    <p:sldId id="391" r:id="rId23"/>
    <p:sldId id="392" r:id="rId24"/>
    <p:sldId id="393" r:id="rId25"/>
    <p:sldId id="378" r:id="rId26"/>
    <p:sldId id="396" r:id="rId27"/>
    <p:sldId id="342" r:id="rId28"/>
    <p:sldId id="399" r:id="rId29"/>
    <p:sldId id="373" r:id="rId30"/>
    <p:sldId id="398" r:id="rId31"/>
    <p:sldId id="325" r:id="rId32"/>
    <p:sldId id="361" r:id="rId33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1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FE05C-45D8-4076-BE82-8C5F397295E6}" v="7" dt="2021-02-10T16:56:4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52" autoAdjust="0"/>
    <p:restoredTop sz="94641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1181" y="-77"/>
      </p:cViewPr>
      <p:guideLst>
        <p:guide orient="horz" pos="2201"/>
        <p:guide pos="2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Moraga" userId="20631136-18a2-4af6-a475-429ec4aae9b8" providerId="ADAL" clId="{D8910131-1B81-4F34-920D-C0D4D9B9711F}"/>
    <pc:docChg chg="delSld modSld">
      <pc:chgData name="Fernando Moraga" userId="20631136-18a2-4af6-a475-429ec4aae9b8" providerId="ADAL" clId="{D8910131-1B81-4F34-920D-C0D4D9B9711F}" dt="2020-11-09T19:19:05.876" v="103" actId="6549"/>
      <pc:docMkLst>
        <pc:docMk/>
      </pc:docMkLst>
      <pc:sldChg chg="modSp">
        <pc:chgData name="Fernando Moraga" userId="20631136-18a2-4af6-a475-429ec4aae9b8" providerId="ADAL" clId="{D8910131-1B81-4F34-920D-C0D4D9B9711F}" dt="2020-11-09T19:15:08.061" v="53" actId="20577"/>
        <pc:sldMkLst>
          <pc:docMk/>
          <pc:sldMk cId="0" sldId="325"/>
        </pc:sldMkLst>
        <pc:graphicFrameChg chg="mod">
          <ac:chgData name="Fernando Moraga" userId="20631136-18a2-4af6-a475-429ec4aae9b8" providerId="ADAL" clId="{D8910131-1B81-4F34-920D-C0D4D9B9711F}" dt="2020-11-09T19:15:08.061" v="53" actId="20577"/>
          <ac:graphicFrameMkLst>
            <pc:docMk/>
            <pc:sldMk cId="0" sldId="325"/>
            <ac:graphicFrameMk id="4" creationId="{1777603D-5384-407F-84C9-7D0AC1396866}"/>
          </ac:graphicFrameMkLst>
        </pc:graphicFrameChg>
      </pc:sldChg>
      <pc:sldChg chg="modSp">
        <pc:chgData name="Fernando Moraga" userId="20631136-18a2-4af6-a475-429ec4aae9b8" providerId="ADAL" clId="{D8910131-1B81-4F34-920D-C0D4D9B9711F}" dt="2020-11-09T19:19:05.876" v="103" actId="6549"/>
        <pc:sldMkLst>
          <pc:docMk/>
          <pc:sldMk cId="0" sldId="381"/>
        </pc:sldMkLst>
        <pc:spChg chg="mod">
          <ac:chgData name="Fernando Moraga" userId="20631136-18a2-4af6-a475-429ec4aae9b8" providerId="ADAL" clId="{D8910131-1B81-4F34-920D-C0D4D9B9711F}" dt="2020-11-09T19:19:05.876" v="103" actId="6549"/>
          <ac:spMkLst>
            <pc:docMk/>
            <pc:sldMk cId="0" sldId="381"/>
            <ac:spMk id="25603" creationId="{9F64E1CE-59D4-43B6-8294-D44F8A5397DF}"/>
          </ac:spMkLst>
        </pc:spChg>
      </pc:sldChg>
      <pc:sldChg chg="del">
        <pc:chgData name="Fernando Moraga" userId="20631136-18a2-4af6-a475-429ec4aae9b8" providerId="ADAL" clId="{D8910131-1B81-4F34-920D-C0D4D9B9711F}" dt="2020-11-09T19:12:20.837" v="0" actId="2696"/>
        <pc:sldMkLst>
          <pc:docMk/>
          <pc:sldMk cId="0" sldId="394"/>
        </pc:sldMkLst>
      </pc:sldChg>
    </pc:docChg>
  </pc:docChgLst>
  <pc:docChgLst>
    <pc:chgData name="Fernando Moraga" userId="20631136-18a2-4af6-a475-429ec4aae9b8" providerId="ADAL" clId="{16AFE05C-45D8-4076-BE82-8C5F397295E6}"/>
    <pc:docChg chg="modSld">
      <pc:chgData name="Fernando Moraga" userId="20631136-18a2-4af6-a475-429ec4aae9b8" providerId="ADAL" clId="{16AFE05C-45D8-4076-BE82-8C5F397295E6}" dt="2021-02-10T16:56:41.547" v="6" actId="20577"/>
      <pc:docMkLst>
        <pc:docMk/>
      </pc:docMkLst>
      <pc:sldChg chg="modSp">
        <pc:chgData name="Fernando Moraga" userId="20631136-18a2-4af6-a475-429ec4aae9b8" providerId="ADAL" clId="{16AFE05C-45D8-4076-BE82-8C5F397295E6}" dt="2021-02-10T16:56:41.547" v="6" actId="20577"/>
        <pc:sldMkLst>
          <pc:docMk/>
          <pc:sldMk cId="0" sldId="325"/>
        </pc:sldMkLst>
        <pc:graphicFrameChg chg="mod">
          <ac:chgData name="Fernando Moraga" userId="20631136-18a2-4af6-a475-429ec4aae9b8" providerId="ADAL" clId="{16AFE05C-45D8-4076-BE82-8C5F397295E6}" dt="2021-02-10T16:56:41.547" v="6" actId="20577"/>
          <ac:graphicFrameMkLst>
            <pc:docMk/>
            <pc:sldMk cId="0" sldId="325"/>
            <ac:graphicFrameMk id="4" creationId="{1777603D-5384-407F-84C9-7D0AC139686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DD372-AEC7-4A0E-B3FF-460D893E37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CCD8B1-887A-4769-8FA6-B333A726125A}">
      <dgm:prSet phldrT="[Text]"/>
      <dgm:spPr/>
      <dgm:t>
        <a:bodyPr/>
        <a:lstStyle/>
        <a:p>
          <a:r>
            <a:rPr lang="en-US" dirty="0"/>
            <a:t>Nona C Eath </a:t>
          </a:r>
        </a:p>
        <a:p>
          <a:r>
            <a:rPr lang="en-US" dirty="0"/>
            <a:t>Administrator</a:t>
          </a:r>
        </a:p>
      </dgm:t>
    </dgm:pt>
    <dgm:pt modelId="{A2217CC6-C7D7-4B5C-91C4-E913B3525267}" type="parTrans" cxnId="{2817D5BC-1F31-464C-A18C-5431C20B8CCC}">
      <dgm:prSet/>
      <dgm:spPr/>
      <dgm:t>
        <a:bodyPr/>
        <a:lstStyle/>
        <a:p>
          <a:endParaRPr lang="en-US"/>
        </a:p>
      </dgm:t>
    </dgm:pt>
    <dgm:pt modelId="{9A1FE5B8-3316-4386-B6FD-AF57343CEB6A}" type="sibTrans" cxnId="{2817D5BC-1F31-464C-A18C-5431C20B8CCC}">
      <dgm:prSet/>
      <dgm:spPr/>
      <dgm:t>
        <a:bodyPr/>
        <a:lstStyle/>
        <a:p>
          <a:endParaRPr lang="en-US"/>
        </a:p>
      </dgm:t>
    </dgm:pt>
    <dgm:pt modelId="{63C116CB-1648-47CD-990C-668135C44C24}">
      <dgm:prSet phldrT="[Text]"/>
      <dgm:spPr/>
      <dgm:t>
        <a:bodyPr/>
        <a:lstStyle/>
        <a:p>
          <a:r>
            <a:rPr lang="en-US" dirty="0"/>
            <a:t>Cyndy Nunez</a:t>
          </a:r>
        </a:p>
        <a:p>
          <a:r>
            <a:rPr lang="en-US" dirty="0"/>
            <a:t>Community Service Manager</a:t>
          </a:r>
        </a:p>
      </dgm:t>
    </dgm:pt>
    <dgm:pt modelId="{06CD8F40-0E85-4C7A-A469-E6A22B8B005C}" type="parTrans" cxnId="{75A58D48-C2AC-4094-9FE5-D81F6FEBA190}">
      <dgm:prSet/>
      <dgm:spPr/>
      <dgm:t>
        <a:bodyPr/>
        <a:lstStyle/>
        <a:p>
          <a:endParaRPr lang="en-US"/>
        </a:p>
      </dgm:t>
    </dgm:pt>
    <dgm:pt modelId="{CBF3A2BC-CED5-48A5-B1CA-665FBFD5550B}" type="sibTrans" cxnId="{75A58D48-C2AC-4094-9FE5-D81F6FEBA190}">
      <dgm:prSet/>
      <dgm:spPr/>
      <dgm:t>
        <a:bodyPr/>
        <a:lstStyle/>
        <a:p>
          <a:endParaRPr lang="en-US"/>
        </a:p>
      </dgm:t>
    </dgm:pt>
    <dgm:pt modelId="{E5DA14E2-8DC3-4FF3-B466-AF0528172EC2}">
      <dgm:prSet phldrT="[Text]"/>
      <dgm:spPr/>
      <dgm:t>
        <a:bodyPr/>
        <a:lstStyle/>
        <a:p>
          <a:r>
            <a:rPr lang="en-US" dirty="0"/>
            <a:t>Fernando Moraga</a:t>
          </a:r>
        </a:p>
        <a:p>
          <a:r>
            <a:rPr lang="en-US" dirty="0"/>
            <a:t>Landlord Support    </a:t>
          </a:r>
        </a:p>
        <a:p>
          <a:r>
            <a:rPr lang="en-US" dirty="0"/>
            <a:t>Supervisor	</a:t>
          </a:r>
        </a:p>
      </dgm:t>
    </dgm:pt>
    <dgm:pt modelId="{6755FBBE-24A3-4606-A189-628FB7A22249}" type="parTrans" cxnId="{2461D128-B968-4A1A-B367-3EAB314E1B37}">
      <dgm:prSet/>
      <dgm:spPr/>
      <dgm:t>
        <a:bodyPr/>
        <a:lstStyle/>
        <a:p>
          <a:endParaRPr lang="en-US"/>
        </a:p>
      </dgm:t>
    </dgm:pt>
    <dgm:pt modelId="{786248E3-2943-474F-837C-A1B4BDA9713B}" type="sibTrans" cxnId="{2461D128-B968-4A1A-B367-3EAB314E1B37}">
      <dgm:prSet/>
      <dgm:spPr/>
      <dgm:t>
        <a:bodyPr/>
        <a:lstStyle/>
        <a:p>
          <a:endParaRPr lang="en-US"/>
        </a:p>
      </dgm:t>
    </dgm:pt>
    <dgm:pt modelId="{E4044E3E-2085-4AF9-829F-2D81DD02BE94}">
      <dgm:prSet phldrT="[Text]"/>
      <dgm:spPr/>
      <dgm:t>
        <a:bodyPr/>
        <a:lstStyle/>
        <a:p>
          <a:r>
            <a:rPr lang="en-US" dirty="0"/>
            <a:t>Stephanie Campos</a:t>
          </a:r>
        </a:p>
        <a:p>
          <a:r>
            <a:rPr lang="en-US" dirty="0"/>
            <a:t>Specialty Supervisor</a:t>
          </a:r>
        </a:p>
      </dgm:t>
    </dgm:pt>
    <dgm:pt modelId="{855C0B52-4F6C-4E43-BCC4-913158EDABE5}" type="parTrans" cxnId="{570C98E5-9C2B-420A-8EE4-6CC022A463F3}">
      <dgm:prSet/>
      <dgm:spPr/>
      <dgm:t>
        <a:bodyPr/>
        <a:lstStyle/>
        <a:p>
          <a:endParaRPr lang="en-US"/>
        </a:p>
      </dgm:t>
    </dgm:pt>
    <dgm:pt modelId="{B47647BF-57F8-4D3C-8670-46DF39165CEE}" type="sibTrans" cxnId="{570C98E5-9C2B-420A-8EE4-6CC022A463F3}">
      <dgm:prSet/>
      <dgm:spPr/>
      <dgm:t>
        <a:bodyPr/>
        <a:lstStyle/>
        <a:p>
          <a:endParaRPr lang="en-US"/>
        </a:p>
      </dgm:t>
    </dgm:pt>
    <dgm:pt modelId="{5C05722A-1745-4F6E-91FA-A357DF8DDC35}">
      <dgm:prSet/>
      <dgm:spPr/>
      <dgm:t>
        <a:bodyPr/>
        <a:lstStyle/>
        <a:p>
          <a:r>
            <a:rPr lang="en-US" dirty="0"/>
            <a:t>Liz Morales</a:t>
          </a:r>
          <a:r>
            <a:rPr lang="en-US"/>
            <a:t>,  </a:t>
          </a:r>
          <a:r>
            <a:rPr lang="en-US" dirty="0"/>
            <a:t>Director </a:t>
          </a:r>
        </a:p>
      </dgm:t>
    </dgm:pt>
    <dgm:pt modelId="{FAD8E16F-09BD-4958-8101-09162D440E83}" type="parTrans" cxnId="{7B5CBE3D-A798-4723-80F6-964B5EA8237B}">
      <dgm:prSet/>
      <dgm:spPr/>
      <dgm:t>
        <a:bodyPr/>
        <a:lstStyle/>
        <a:p>
          <a:endParaRPr lang="en-US"/>
        </a:p>
      </dgm:t>
    </dgm:pt>
    <dgm:pt modelId="{24C73E2C-CAAB-469F-B121-E4F9FF160D24}" type="sibTrans" cxnId="{7B5CBE3D-A798-4723-80F6-964B5EA8237B}">
      <dgm:prSet/>
      <dgm:spPr/>
      <dgm:t>
        <a:bodyPr/>
        <a:lstStyle/>
        <a:p>
          <a:endParaRPr lang="en-US"/>
        </a:p>
      </dgm:t>
    </dgm:pt>
    <dgm:pt modelId="{90EF91F0-6DF0-4229-BB16-3435F943D14D}">
      <dgm:prSet/>
      <dgm:spPr/>
      <dgm:t>
        <a:bodyPr/>
        <a:lstStyle/>
        <a:p>
          <a:r>
            <a:rPr lang="en-US" dirty="0"/>
            <a:t>Deputy Director Terry Galligan</a:t>
          </a:r>
        </a:p>
      </dgm:t>
    </dgm:pt>
    <dgm:pt modelId="{97BD7516-A44E-42D1-8688-7045F722E386}" type="parTrans" cxnId="{557E8A74-C202-44C0-859C-7AE1FDD653F9}">
      <dgm:prSet/>
      <dgm:spPr/>
      <dgm:t>
        <a:bodyPr/>
        <a:lstStyle/>
        <a:p>
          <a:endParaRPr lang="en-US"/>
        </a:p>
      </dgm:t>
    </dgm:pt>
    <dgm:pt modelId="{C3F2DE9F-7BD3-4143-8259-75E384849FCA}" type="sibTrans" cxnId="{557E8A74-C202-44C0-859C-7AE1FDD653F9}">
      <dgm:prSet/>
      <dgm:spPr/>
      <dgm:t>
        <a:bodyPr/>
        <a:lstStyle/>
        <a:p>
          <a:endParaRPr lang="en-US"/>
        </a:p>
      </dgm:t>
    </dgm:pt>
    <dgm:pt modelId="{804853C3-45E4-4B29-957F-B92A15482E75}">
      <dgm:prSet/>
      <dgm:spPr/>
      <dgm:t>
        <a:bodyPr/>
        <a:lstStyle/>
        <a:p>
          <a:r>
            <a:rPr lang="en-US" dirty="0"/>
            <a:t>Dalia </a:t>
          </a:r>
          <a:r>
            <a:rPr lang="en-US" dirty="0" err="1"/>
            <a:t>Encinas</a:t>
          </a:r>
          <a:r>
            <a:rPr lang="en-US" dirty="0"/>
            <a:t> </a:t>
          </a:r>
        </a:p>
        <a:p>
          <a:r>
            <a:rPr lang="en-US" dirty="0"/>
            <a:t>HQS Supervisor</a:t>
          </a:r>
        </a:p>
      </dgm:t>
    </dgm:pt>
    <dgm:pt modelId="{B6DB80A7-7869-40F3-955E-3CFA9FA9AD7D}" type="parTrans" cxnId="{A59D24E6-0118-46BA-9326-8155893DC04F}">
      <dgm:prSet/>
      <dgm:spPr/>
      <dgm:t>
        <a:bodyPr/>
        <a:lstStyle/>
        <a:p>
          <a:endParaRPr lang="en-US"/>
        </a:p>
      </dgm:t>
    </dgm:pt>
    <dgm:pt modelId="{D0B4F093-CC9C-4682-A302-8A5971D884BA}" type="sibTrans" cxnId="{A59D24E6-0118-46BA-9326-8155893DC04F}">
      <dgm:prSet/>
      <dgm:spPr/>
      <dgm:t>
        <a:bodyPr/>
        <a:lstStyle/>
        <a:p>
          <a:endParaRPr lang="en-US"/>
        </a:p>
      </dgm:t>
    </dgm:pt>
    <dgm:pt modelId="{821826F4-F225-478C-BD5F-863F3273F37F}" type="pres">
      <dgm:prSet presAssocID="{A34DD372-AEC7-4A0E-B3FF-460D893E37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D21D15-8F24-4CAC-B502-04C42A748D71}" type="pres">
      <dgm:prSet presAssocID="{5C05722A-1745-4F6E-91FA-A357DF8DDC35}" presName="hierRoot1" presStyleCnt="0"/>
      <dgm:spPr/>
    </dgm:pt>
    <dgm:pt modelId="{0FEE10A1-114E-4672-B826-930C2405FCDC}" type="pres">
      <dgm:prSet presAssocID="{5C05722A-1745-4F6E-91FA-A357DF8DDC35}" presName="composite" presStyleCnt="0"/>
      <dgm:spPr/>
    </dgm:pt>
    <dgm:pt modelId="{F0F60A97-0D8F-4E75-804E-79146E5B5B56}" type="pres">
      <dgm:prSet presAssocID="{5C05722A-1745-4F6E-91FA-A357DF8DDC35}" presName="background" presStyleLbl="node0" presStyleIdx="0" presStyleCnt="1"/>
      <dgm:spPr/>
    </dgm:pt>
    <dgm:pt modelId="{5BA861A6-8786-498A-AF1E-997D9D65FA31}" type="pres">
      <dgm:prSet presAssocID="{5C05722A-1745-4F6E-91FA-A357DF8DDC35}" presName="text" presStyleLbl="fgAcc0" presStyleIdx="0" presStyleCnt="1">
        <dgm:presLayoutVars>
          <dgm:chPref val="3"/>
        </dgm:presLayoutVars>
      </dgm:prSet>
      <dgm:spPr/>
    </dgm:pt>
    <dgm:pt modelId="{858324F6-1620-484A-A7DE-30FDFFBD3209}" type="pres">
      <dgm:prSet presAssocID="{5C05722A-1745-4F6E-91FA-A357DF8DDC35}" presName="hierChild2" presStyleCnt="0"/>
      <dgm:spPr/>
    </dgm:pt>
    <dgm:pt modelId="{4FA89D89-4FCD-4391-B0FA-67F51FC88D80}" type="pres">
      <dgm:prSet presAssocID="{97BD7516-A44E-42D1-8688-7045F722E386}" presName="Name10" presStyleLbl="parChTrans1D2" presStyleIdx="0" presStyleCnt="1"/>
      <dgm:spPr/>
    </dgm:pt>
    <dgm:pt modelId="{2B0557B9-8F20-4819-BCB5-BB94D2414075}" type="pres">
      <dgm:prSet presAssocID="{90EF91F0-6DF0-4229-BB16-3435F943D14D}" presName="hierRoot2" presStyleCnt="0"/>
      <dgm:spPr/>
    </dgm:pt>
    <dgm:pt modelId="{5099ACB1-0F16-4A5C-ACF1-A4E21345B8C5}" type="pres">
      <dgm:prSet presAssocID="{90EF91F0-6DF0-4229-BB16-3435F943D14D}" presName="composite2" presStyleCnt="0"/>
      <dgm:spPr/>
    </dgm:pt>
    <dgm:pt modelId="{C70EB3DC-53F4-47A7-8F5E-B9494205E706}" type="pres">
      <dgm:prSet presAssocID="{90EF91F0-6DF0-4229-BB16-3435F943D14D}" presName="background2" presStyleLbl="node2" presStyleIdx="0" presStyleCnt="1"/>
      <dgm:spPr/>
    </dgm:pt>
    <dgm:pt modelId="{9712099A-9F7F-46CC-B41F-E5973118CDB4}" type="pres">
      <dgm:prSet presAssocID="{90EF91F0-6DF0-4229-BB16-3435F943D14D}" presName="text2" presStyleLbl="fgAcc2" presStyleIdx="0" presStyleCnt="1">
        <dgm:presLayoutVars>
          <dgm:chPref val="3"/>
        </dgm:presLayoutVars>
      </dgm:prSet>
      <dgm:spPr/>
    </dgm:pt>
    <dgm:pt modelId="{4CEDF8B9-B55A-44EF-B3C1-E7B8524443B3}" type="pres">
      <dgm:prSet presAssocID="{90EF91F0-6DF0-4229-BB16-3435F943D14D}" presName="hierChild3" presStyleCnt="0"/>
      <dgm:spPr/>
    </dgm:pt>
    <dgm:pt modelId="{B548237C-A160-4E36-B124-C867AAF8D753}" type="pres">
      <dgm:prSet presAssocID="{A2217CC6-C7D7-4B5C-91C4-E913B3525267}" presName="Name17" presStyleLbl="parChTrans1D3" presStyleIdx="0" presStyleCnt="1"/>
      <dgm:spPr/>
    </dgm:pt>
    <dgm:pt modelId="{852A37EF-41C4-4527-AEEE-E963BE7B5186}" type="pres">
      <dgm:prSet presAssocID="{24CCD8B1-887A-4769-8FA6-B333A726125A}" presName="hierRoot3" presStyleCnt="0"/>
      <dgm:spPr/>
    </dgm:pt>
    <dgm:pt modelId="{10AE76EA-C5D0-4994-8E9D-D021753F082F}" type="pres">
      <dgm:prSet presAssocID="{24CCD8B1-887A-4769-8FA6-B333A726125A}" presName="composite3" presStyleCnt="0"/>
      <dgm:spPr/>
    </dgm:pt>
    <dgm:pt modelId="{FA1D9B6F-8F3E-4F37-A3C0-7F26A3EF8737}" type="pres">
      <dgm:prSet presAssocID="{24CCD8B1-887A-4769-8FA6-B333A726125A}" presName="background3" presStyleLbl="node3" presStyleIdx="0" presStyleCnt="1"/>
      <dgm:spPr/>
    </dgm:pt>
    <dgm:pt modelId="{CE5DF197-061D-44E3-887B-21FABD558FD8}" type="pres">
      <dgm:prSet presAssocID="{24CCD8B1-887A-4769-8FA6-B333A726125A}" presName="text3" presStyleLbl="fgAcc3" presStyleIdx="0" presStyleCnt="1">
        <dgm:presLayoutVars>
          <dgm:chPref val="3"/>
        </dgm:presLayoutVars>
      </dgm:prSet>
      <dgm:spPr/>
    </dgm:pt>
    <dgm:pt modelId="{47022AEA-8359-44A2-B9D4-2F5A5CE49471}" type="pres">
      <dgm:prSet presAssocID="{24CCD8B1-887A-4769-8FA6-B333A726125A}" presName="hierChild4" presStyleCnt="0"/>
      <dgm:spPr/>
    </dgm:pt>
    <dgm:pt modelId="{A1C89CBB-9B29-437D-A265-027AC5AD8655}" type="pres">
      <dgm:prSet presAssocID="{06CD8F40-0E85-4C7A-A469-E6A22B8B005C}" presName="Name23" presStyleLbl="parChTrans1D4" presStyleIdx="0" presStyleCnt="4"/>
      <dgm:spPr/>
    </dgm:pt>
    <dgm:pt modelId="{BC624C6E-A6F2-4011-80EE-9273537665E6}" type="pres">
      <dgm:prSet presAssocID="{63C116CB-1648-47CD-990C-668135C44C24}" presName="hierRoot4" presStyleCnt="0"/>
      <dgm:spPr/>
    </dgm:pt>
    <dgm:pt modelId="{12F24E40-635F-4817-B67F-34DAD8F8B602}" type="pres">
      <dgm:prSet presAssocID="{63C116CB-1648-47CD-990C-668135C44C24}" presName="composite4" presStyleCnt="0"/>
      <dgm:spPr/>
    </dgm:pt>
    <dgm:pt modelId="{24EFEEA8-49B0-40C6-A169-15308CF2A28F}" type="pres">
      <dgm:prSet presAssocID="{63C116CB-1648-47CD-990C-668135C44C24}" presName="background4" presStyleLbl="node4" presStyleIdx="0" presStyleCnt="4"/>
      <dgm:spPr/>
    </dgm:pt>
    <dgm:pt modelId="{7FE17F46-363A-490E-8996-241DF9AD432B}" type="pres">
      <dgm:prSet presAssocID="{63C116CB-1648-47CD-990C-668135C44C24}" presName="text4" presStyleLbl="fgAcc4" presStyleIdx="0" presStyleCnt="4">
        <dgm:presLayoutVars>
          <dgm:chPref val="3"/>
        </dgm:presLayoutVars>
      </dgm:prSet>
      <dgm:spPr/>
    </dgm:pt>
    <dgm:pt modelId="{355A32B0-09A1-4791-A282-ED1680CD200E}" type="pres">
      <dgm:prSet presAssocID="{63C116CB-1648-47CD-990C-668135C44C24}" presName="hierChild5" presStyleCnt="0"/>
      <dgm:spPr/>
    </dgm:pt>
    <dgm:pt modelId="{22545926-5E56-4EAE-B504-C563CA47E12C}" type="pres">
      <dgm:prSet presAssocID="{6755FBBE-24A3-4606-A189-628FB7A22249}" presName="Name23" presStyleLbl="parChTrans1D4" presStyleIdx="1" presStyleCnt="4"/>
      <dgm:spPr/>
    </dgm:pt>
    <dgm:pt modelId="{ED98C21E-4FE4-44D8-91CD-58736AA461CB}" type="pres">
      <dgm:prSet presAssocID="{E5DA14E2-8DC3-4FF3-B466-AF0528172EC2}" presName="hierRoot4" presStyleCnt="0"/>
      <dgm:spPr/>
    </dgm:pt>
    <dgm:pt modelId="{5F34286A-9D42-4479-B8F3-464E41269E96}" type="pres">
      <dgm:prSet presAssocID="{E5DA14E2-8DC3-4FF3-B466-AF0528172EC2}" presName="composite4" presStyleCnt="0"/>
      <dgm:spPr/>
    </dgm:pt>
    <dgm:pt modelId="{24CE7A30-B74B-4E4C-B0D7-AD2F4AFC2190}" type="pres">
      <dgm:prSet presAssocID="{E5DA14E2-8DC3-4FF3-B466-AF0528172EC2}" presName="background4" presStyleLbl="node4" presStyleIdx="1" presStyleCnt="4"/>
      <dgm:spPr/>
    </dgm:pt>
    <dgm:pt modelId="{C4699D4D-3667-417F-818A-3CFEC0AF9C2B}" type="pres">
      <dgm:prSet presAssocID="{E5DA14E2-8DC3-4FF3-B466-AF0528172EC2}" presName="text4" presStyleLbl="fgAcc4" presStyleIdx="1" presStyleCnt="4">
        <dgm:presLayoutVars>
          <dgm:chPref val="3"/>
        </dgm:presLayoutVars>
      </dgm:prSet>
      <dgm:spPr/>
    </dgm:pt>
    <dgm:pt modelId="{CF07D7FE-4254-4357-BC9D-FA6843A811CB}" type="pres">
      <dgm:prSet presAssocID="{E5DA14E2-8DC3-4FF3-B466-AF0528172EC2}" presName="hierChild5" presStyleCnt="0"/>
      <dgm:spPr/>
    </dgm:pt>
    <dgm:pt modelId="{8BBF267D-6E15-40B5-8D8B-56A371F2CF76}" type="pres">
      <dgm:prSet presAssocID="{855C0B52-4F6C-4E43-BCC4-913158EDABE5}" presName="Name23" presStyleLbl="parChTrans1D4" presStyleIdx="2" presStyleCnt="4"/>
      <dgm:spPr/>
    </dgm:pt>
    <dgm:pt modelId="{1DA93DE0-5773-4344-AA1A-4C0072741AC6}" type="pres">
      <dgm:prSet presAssocID="{E4044E3E-2085-4AF9-829F-2D81DD02BE94}" presName="hierRoot4" presStyleCnt="0"/>
      <dgm:spPr/>
    </dgm:pt>
    <dgm:pt modelId="{E8B4591F-AD8E-4AB9-A272-00B7D9CE6E05}" type="pres">
      <dgm:prSet presAssocID="{E4044E3E-2085-4AF9-829F-2D81DD02BE94}" presName="composite4" presStyleCnt="0"/>
      <dgm:spPr/>
    </dgm:pt>
    <dgm:pt modelId="{8E4A9DEC-1509-47E7-AEF5-C20F7B5355CE}" type="pres">
      <dgm:prSet presAssocID="{E4044E3E-2085-4AF9-829F-2D81DD02BE94}" presName="background4" presStyleLbl="node4" presStyleIdx="2" presStyleCnt="4"/>
      <dgm:spPr/>
    </dgm:pt>
    <dgm:pt modelId="{157FEAC1-6EDF-44B6-B547-ECD7277285B0}" type="pres">
      <dgm:prSet presAssocID="{E4044E3E-2085-4AF9-829F-2D81DD02BE94}" presName="text4" presStyleLbl="fgAcc4" presStyleIdx="2" presStyleCnt="4">
        <dgm:presLayoutVars>
          <dgm:chPref val="3"/>
        </dgm:presLayoutVars>
      </dgm:prSet>
      <dgm:spPr/>
    </dgm:pt>
    <dgm:pt modelId="{62158B07-82F9-4139-9265-92C3FAB8644D}" type="pres">
      <dgm:prSet presAssocID="{E4044E3E-2085-4AF9-829F-2D81DD02BE94}" presName="hierChild5" presStyleCnt="0"/>
      <dgm:spPr/>
    </dgm:pt>
    <dgm:pt modelId="{49A77756-5B77-443E-BB88-125B8FA429B9}" type="pres">
      <dgm:prSet presAssocID="{B6DB80A7-7869-40F3-955E-3CFA9FA9AD7D}" presName="Name23" presStyleLbl="parChTrans1D4" presStyleIdx="3" presStyleCnt="4"/>
      <dgm:spPr/>
    </dgm:pt>
    <dgm:pt modelId="{154F81EA-2C52-4223-8350-ADE232788DBD}" type="pres">
      <dgm:prSet presAssocID="{804853C3-45E4-4B29-957F-B92A15482E75}" presName="hierRoot4" presStyleCnt="0"/>
      <dgm:spPr/>
    </dgm:pt>
    <dgm:pt modelId="{86FDBD65-D013-4561-86F3-B943646310C0}" type="pres">
      <dgm:prSet presAssocID="{804853C3-45E4-4B29-957F-B92A15482E75}" presName="composite4" presStyleCnt="0"/>
      <dgm:spPr/>
    </dgm:pt>
    <dgm:pt modelId="{AD9E370F-D274-4A2B-B6E3-62CD9D7D3DD9}" type="pres">
      <dgm:prSet presAssocID="{804853C3-45E4-4B29-957F-B92A15482E75}" presName="background4" presStyleLbl="node4" presStyleIdx="3" presStyleCnt="4"/>
      <dgm:spPr/>
    </dgm:pt>
    <dgm:pt modelId="{8196BD38-C144-4A0D-8BFD-26482B915DEE}" type="pres">
      <dgm:prSet presAssocID="{804853C3-45E4-4B29-957F-B92A15482E75}" presName="text4" presStyleLbl="fgAcc4" presStyleIdx="3" presStyleCnt="4">
        <dgm:presLayoutVars>
          <dgm:chPref val="3"/>
        </dgm:presLayoutVars>
      </dgm:prSet>
      <dgm:spPr/>
    </dgm:pt>
    <dgm:pt modelId="{FDDD72D6-02D5-4E8D-8D33-73F2D39897C1}" type="pres">
      <dgm:prSet presAssocID="{804853C3-45E4-4B29-957F-B92A15482E75}" presName="hierChild5" presStyleCnt="0"/>
      <dgm:spPr/>
    </dgm:pt>
  </dgm:ptLst>
  <dgm:cxnLst>
    <dgm:cxn modelId="{2A988A00-122E-4565-A11E-3DBCDA967AE5}" type="presOf" srcId="{97BD7516-A44E-42D1-8688-7045F722E386}" destId="{4FA89D89-4FCD-4391-B0FA-67F51FC88D80}" srcOrd="0" destOrd="0" presId="urn:microsoft.com/office/officeart/2005/8/layout/hierarchy1"/>
    <dgm:cxn modelId="{DC2AF606-E19E-413C-88E6-E0F53F2533BB}" type="presOf" srcId="{5C05722A-1745-4F6E-91FA-A357DF8DDC35}" destId="{5BA861A6-8786-498A-AF1E-997D9D65FA31}" srcOrd="0" destOrd="0" presId="urn:microsoft.com/office/officeart/2005/8/layout/hierarchy1"/>
    <dgm:cxn modelId="{07F7490F-66BE-49EC-9328-379A07FA3B0A}" type="presOf" srcId="{A34DD372-AEC7-4A0E-B3FF-460D893E3726}" destId="{821826F4-F225-478C-BD5F-863F3273F37F}" srcOrd="0" destOrd="0" presId="urn:microsoft.com/office/officeart/2005/8/layout/hierarchy1"/>
    <dgm:cxn modelId="{642AD11C-169C-48C6-978F-CF1245DF814C}" type="presOf" srcId="{E4044E3E-2085-4AF9-829F-2D81DD02BE94}" destId="{157FEAC1-6EDF-44B6-B547-ECD7277285B0}" srcOrd="0" destOrd="0" presId="urn:microsoft.com/office/officeart/2005/8/layout/hierarchy1"/>
    <dgm:cxn modelId="{2461D128-B968-4A1A-B367-3EAB314E1B37}" srcId="{63C116CB-1648-47CD-990C-668135C44C24}" destId="{E5DA14E2-8DC3-4FF3-B466-AF0528172EC2}" srcOrd="0" destOrd="0" parTransId="{6755FBBE-24A3-4606-A189-628FB7A22249}" sibTransId="{786248E3-2943-474F-837C-A1B4BDA9713B}"/>
    <dgm:cxn modelId="{E7CF172F-6A39-4B00-80AE-A7461E66C7AA}" type="presOf" srcId="{B6DB80A7-7869-40F3-955E-3CFA9FA9AD7D}" destId="{49A77756-5B77-443E-BB88-125B8FA429B9}" srcOrd="0" destOrd="0" presId="urn:microsoft.com/office/officeart/2005/8/layout/hierarchy1"/>
    <dgm:cxn modelId="{48F4E62F-1363-41C7-8BA6-12B5F682F9BA}" type="presOf" srcId="{24CCD8B1-887A-4769-8FA6-B333A726125A}" destId="{CE5DF197-061D-44E3-887B-21FABD558FD8}" srcOrd="0" destOrd="0" presId="urn:microsoft.com/office/officeart/2005/8/layout/hierarchy1"/>
    <dgm:cxn modelId="{A411493B-D394-4193-A7F1-6F92D46D4133}" type="presOf" srcId="{63C116CB-1648-47CD-990C-668135C44C24}" destId="{7FE17F46-363A-490E-8996-241DF9AD432B}" srcOrd="0" destOrd="0" presId="urn:microsoft.com/office/officeart/2005/8/layout/hierarchy1"/>
    <dgm:cxn modelId="{7B5CBE3D-A798-4723-80F6-964B5EA8237B}" srcId="{A34DD372-AEC7-4A0E-B3FF-460D893E3726}" destId="{5C05722A-1745-4F6E-91FA-A357DF8DDC35}" srcOrd="0" destOrd="0" parTransId="{FAD8E16F-09BD-4958-8101-09162D440E83}" sibTransId="{24C73E2C-CAAB-469F-B121-E4F9FF160D24}"/>
    <dgm:cxn modelId="{75A58D48-C2AC-4094-9FE5-D81F6FEBA190}" srcId="{24CCD8B1-887A-4769-8FA6-B333A726125A}" destId="{63C116CB-1648-47CD-990C-668135C44C24}" srcOrd="0" destOrd="0" parTransId="{06CD8F40-0E85-4C7A-A469-E6A22B8B005C}" sibTransId="{CBF3A2BC-CED5-48A5-B1CA-665FBFD5550B}"/>
    <dgm:cxn modelId="{A2A5F668-0324-4CF4-8673-9CE3C3BAE8C9}" type="presOf" srcId="{E5DA14E2-8DC3-4FF3-B466-AF0528172EC2}" destId="{C4699D4D-3667-417F-818A-3CFEC0AF9C2B}" srcOrd="0" destOrd="0" presId="urn:microsoft.com/office/officeart/2005/8/layout/hierarchy1"/>
    <dgm:cxn modelId="{380BC472-AA2C-47BC-8B77-CD93BBC84D44}" type="presOf" srcId="{804853C3-45E4-4B29-957F-B92A15482E75}" destId="{8196BD38-C144-4A0D-8BFD-26482B915DEE}" srcOrd="0" destOrd="0" presId="urn:microsoft.com/office/officeart/2005/8/layout/hierarchy1"/>
    <dgm:cxn modelId="{557E8A74-C202-44C0-859C-7AE1FDD653F9}" srcId="{5C05722A-1745-4F6E-91FA-A357DF8DDC35}" destId="{90EF91F0-6DF0-4229-BB16-3435F943D14D}" srcOrd="0" destOrd="0" parTransId="{97BD7516-A44E-42D1-8688-7045F722E386}" sibTransId="{C3F2DE9F-7BD3-4143-8259-75E384849FCA}"/>
    <dgm:cxn modelId="{7C4A3D7C-9288-4203-8295-FE0ABF477109}" type="presOf" srcId="{6755FBBE-24A3-4606-A189-628FB7A22249}" destId="{22545926-5E56-4EAE-B504-C563CA47E12C}" srcOrd="0" destOrd="0" presId="urn:microsoft.com/office/officeart/2005/8/layout/hierarchy1"/>
    <dgm:cxn modelId="{85241BA0-CD01-4AA8-87B8-326CAB530C5F}" type="presOf" srcId="{855C0B52-4F6C-4E43-BCC4-913158EDABE5}" destId="{8BBF267D-6E15-40B5-8D8B-56A371F2CF76}" srcOrd="0" destOrd="0" presId="urn:microsoft.com/office/officeart/2005/8/layout/hierarchy1"/>
    <dgm:cxn modelId="{198C47A4-9F25-4461-82B5-1D8B3CC5A241}" type="presOf" srcId="{06CD8F40-0E85-4C7A-A469-E6A22B8B005C}" destId="{A1C89CBB-9B29-437D-A265-027AC5AD8655}" srcOrd="0" destOrd="0" presId="urn:microsoft.com/office/officeart/2005/8/layout/hierarchy1"/>
    <dgm:cxn modelId="{2817D5BC-1F31-464C-A18C-5431C20B8CCC}" srcId="{90EF91F0-6DF0-4229-BB16-3435F943D14D}" destId="{24CCD8B1-887A-4769-8FA6-B333A726125A}" srcOrd="0" destOrd="0" parTransId="{A2217CC6-C7D7-4B5C-91C4-E913B3525267}" sibTransId="{9A1FE5B8-3316-4386-B6FD-AF57343CEB6A}"/>
    <dgm:cxn modelId="{047DA4C6-8A36-455E-9197-5C1D6C4D3AA0}" type="presOf" srcId="{A2217CC6-C7D7-4B5C-91C4-E913B3525267}" destId="{B548237C-A160-4E36-B124-C867AAF8D753}" srcOrd="0" destOrd="0" presId="urn:microsoft.com/office/officeart/2005/8/layout/hierarchy1"/>
    <dgm:cxn modelId="{8AD14BCA-71EE-4F2E-BBF4-4F97BC289148}" type="presOf" srcId="{90EF91F0-6DF0-4229-BB16-3435F943D14D}" destId="{9712099A-9F7F-46CC-B41F-E5973118CDB4}" srcOrd="0" destOrd="0" presId="urn:microsoft.com/office/officeart/2005/8/layout/hierarchy1"/>
    <dgm:cxn modelId="{570C98E5-9C2B-420A-8EE4-6CC022A463F3}" srcId="{63C116CB-1648-47CD-990C-668135C44C24}" destId="{E4044E3E-2085-4AF9-829F-2D81DD02BE94}" srcOrd="1" destOrd="0" parTransId="{855C0B52-4F6C-4E43-BCC4-913158EDABE5}" sibTransId="{B47647BF-57F8-4D3C-8670-46DF39165CEE}"/>
    <dgm:cxn modelId="{A59D24E6-0118-46BA-9326-8155893DC04F}" srcId="{63C116CB-1648-47CD-990C-668135C44C24}" destId="{804853C3-45E4-4B29-957F-B92A15482E75}" srcOrd="2" destOrd="0" parTransId="{B6DB80A7-7869-40F3-955E-3CFA9FA9AD7D}" sibTransId="{D0B4F093-CC9C-4682-A302-8A5971D884BA}"/>
    <dgm:cxn modelId="{46794986-EAF3-4702-B156-7A65B219AD12}" type="presParOf" srcId="{821826F4-F225-478C-BD5F-863F3273F37F}" destId="{E7D21D15-8F24-4CAC-B502-04C42A748D71}" srcOrd="0" destOrd="0" presId="urn:microsoft.com/office/officeart/2005/8/layout/hierarchy1"/>
    <dgm:cxn modelId="{334270EA-0743-478D-AF24-F7432F8B67AC}" type="presParOf" srcId="{E7D21D15-8F24-4CAC-B502-04C42A748D71}" destId="{0FEE10A1-114E-4672-B826-930C2405FCDC}" srcOrd="0" destOrd="0" presId="urn:microsoft.com/office/officeart/2005/8/layout/hierarchy1"/>
    <dgm:cxn modelId="{71EC61EC-46AB-4565-95D8-1D3222514EF3}" type="presParOf" srcId="{0FEE10A1-114E-4672-B826-930C2405FCDC}" destId="{F0F60A97-0D8F-4E75-804E-79146E5B5B56}" srcOrd="0" destOrd="0" presId="urn:microsoft.com/office/officeart/2005/8/layout/hierarchy1"/>
    <dgm:cxn modelId="{21F4EB31-CBA2-44A0-B93B-4BAC5B89A564}" type="presParOf" srcId="{0FEE10A1-114E-4672-B826-930C2405FCDC}" destId="{5BA861A6-8786-498A-AF1E-997D9D65FA31}" srcOrd="1" destOrd="0" presId="urn:microsoft.com/office/officeart/2005/8/layout/hierarchy1"/>
    <dgm:cxn modelId="{22F8DFB7-D839-46AE-B5B1-CFD1BB463315}" type="presParOf" srcId="{E7D21D15-8F24-4CAC-B502-04C42A748D71}" destId="{858324F6-1620-484A-A7DE-30FDFFBD3209}" srcOrd="1" destOrd="0" presId="urn:microsoft.com/office/officeart/2005/8/layout/hierarchy1"/>
    <dgm:cxn modelId="{6BC56B86-7451-4CEF-B56F-DCEF85EB3B7F}" type="presParOf" srcId="{858324F6-1620-484A-A7DE-30FDFFBD3209}" destId="{4FA89D89-4FCD-4391-B0FA-67F51FC88D80}" srcOrd="0" destOrd="0" presId="urn:microsoft.com/office/officeart/2005/8/layout/hierarchy1"/>
    <dgm:cxn modelId="{75AFECBA-4F09-403B-8124-D723A97B2CA8}" type="presParOf" srcId="{858324F6-1620-484A-A7DE-30FDFFBD3209}" destId="{2B0557B9-8F20-4819-BCB5-BB94D2414075}" srcOrd="1" destOrd="0" presId="urn:microsoft.com/office/officeart/2005/8/layout/hierarchy1"/>
    <dgm:cxn modelId="{95611D1A-544C-4577-81E0-A4EA0DB77711}" type="presParOf" srcId="{2B0557B9-8F20-4819-BCB5-BB94D2414075}" destId="{5099ACB1-0F16-4A5C-ACF1-A4E21345B8C5}" srcOrd="0" destOrd="0" presId="urn:microsoft.com/office/officeart/2005/8/layout/hierarchy1"/>
    <dgm:cxn modelId="{1D59B23C-B840-4CD7-A307-5F31F4A757E0}" type="presParOf" srcId="{5099ACB1-0F16-4A5C-ACF1-A4E21345B8C5}" destId="{C70EB3DC-53F4-47A7-8F5E-B9494205E706}" srcOrd="0" destOrd="0" presId="urn:microsoft.com/office/officeart/2005/8/layout/hierarchy1"/>
    <dgm:cxn modelId="{8043D849-59BF-446F-A883-B295E74F0C96}" type="presParOf" srcId="{5099ACB1-0F16-4A5C-ACF1-A4E21345B8C5}" destId="{9712099A-9F7F-46CC-B41F-E5973118CDB4}" srcOrd="1" destOrd="0" presId="urn:microsoft.com/office/officeart/2005/8/layout/hierarchy1"/>
    <dgm:cxn modelId="{6569C4A8-591F-4496-8139-8104EC16E25C}" type="presParOf" srcId="{2B0557B9-8F20-4819-BCB5-BB94D2414075}" destId="{4CEDF8B9-B55A-44EF-B3C1-E7B8524443B3}" srcOrd="1" destOrd="0" presId="urn:microsoft.com/office/officeart/2005/8/layout/hierarchy1"/>
    <dgm:cxn modelId="{68C8B6F5-FA8A-442E-A868-C6F3EDA11942}" type="presParOf" srcId="{4CEDF8B9-B55A-44EF-B3C1-E7B8524443B3}" destId="{B548237C-A160-4E36-B124-C867AAF8D753}" srcOrd="0" destOrd="0" presId="urn:microsoft.com/office/officeart/2005/8/layout/hierarchy1"/>
    <dgm:cxn modelId="{0A5B281C-3296-464E-A553-1C65034AC4E8}" type="presParOf" srcId="{4CEDF8B9-B55A-44EF-B3C1-E7B8524443B3}" destId="{852A37EF-41C4-4527-AEEE-E963BE7B5186}" srcOrd="1" destOrd="0" presId="urn:microsoft.com/office/officeart/2005/8/layout/hierarchy1"/>
    <dgm:cxn modelId="{27F6B70F-A338-4F0B-BEAA-D2721E055274}" type="presParOf" srcId="{852A37EF-41C4-4527-AEEE-E963BE7B5186}" destId="{10AE76EA-C5D0-4994-8E9D-D021753F082F}" srcOrd="0" destOrd="0" presId="urn:microsoft.com/office/officeart/2005/8/layout/hierarchy1"/>
    <dgm:cxn modelId="{1BF2E351-2660-45AF-A4A4-0BA3A0012907}" type="presParOf" srcId="{10AE76EA-C5D0-4994-8E9D-D021753F082F}" destId="{FA1D9B6F-8F3E-4F37-A3C0-7F26A3EF8737}" srcOrd="0" destOrd="0" presId="urn:microsoft.com/office/officeart/2005/8/layout/hierarchy1"/>
    <dgm:cxn modelId="{02EFD0D6-D976-4E43-9163-071DBA0D7F71}" type="presParOf" srcId="{10AE76EA-C5D0-4994-8E9D-D021753F082F}" destId="{CE5DF197-061D-44E3-887B-21FABD558FD8}" srcOrd="1" destOrd="0" presId="urn:microsoft.com/office/officeart/2005/8/layout/hierarchy1"/>
    <dgm:cxn modelId="{C161EB69-3A36-4F3D-B8EF-80B5B44E9E92}" type="presParOf" srcId="{852A37EF-41C4-4527-AEEE-E963BE7B5186}" destId="{47022AEA-8359-44A2-B9D4-2F5A5CE49471}" srcOrd="1" destOrd="0" presId="urn:microsoft.com/office/officeart/2005/8/layout/hierarchy1"/>
    <dgm:cxn modelId="{83B6A68E-F943-4FF4-83E2-5E0A18773D9D}" type="presParOf" srcId="{47022AEA-8359-44A2-B9D4-2F5A5CE49471}" destId="{A1C89CBB-9B29-437D-A265-027AC5AD8655}" srcOrd="0" destOrd="0" presId="urn:microsoft.com/office/officeart/2005/8/layout/hierarchy1"/>
    <dgm:cxn modelId="{6B581BCB-D713-473B-9B47-E89678FC4DB4}" type="presParOf" srcId="{47022AEA-8359-44A2-B9D4-2F5A5CE49471}" destId="{BC624C6E-A6F2-4011-80EE-9273537665E6}" srcOrd="1" destOrd="0" presId="urn:microsoft.com/office/officeart/2005/8/layout/hierarchy1"/>
    <dgm:cxn modelId="{5AA5A4D9-350C-4C48-A086-92E603AB6F85}" type="presParOf" srcId="{BC624C6E-A6F2-4011-80EE-9273537665E6}" destId="{12F24E40-635F-4817-B67F-34DAD8F8B602}" srcOrd="0" destOrd="0" presId="urn:microsoft.com/office/officeart/2005/8/layout/hierarchy1"/>
    <dgm:cxn modelId="{18415E01-B54E-4B27-AA2F-9234F976F423}" type="presParOf" srcId="{12F24E40-635F-4817-B67F-34DAD8F8B602}" destId="{24EFEEA8-49B0-40C6-A169-15308CF2A28F}" srcOrd="0" destOrd="0" presId="urn:microsoft.com/office/officeart/2005/8/layout/hierarchy1"/>
    <dgm:cxn modelId="{43B9E824-7409-4566-8040-A9C0378E436A}" type="presParOf" srcId="{12F24E40-635F-4817-B67F-34DAD8F8B602}" destId="{7FE17F46-363A-490E-8996-241DF9AD432B}" srcOrd="1" destOrd="0" presId="urn:microsoft.com/office/officeart/2005/8/layout/hierarchy1"/>
    <dgm:cxn modelId="{E17588E9-0844-45CA-9C05-2CC8C5889942}" type="presParOf" srcId="{BC624C6E-A6F2-4011-80EE-9273537665E6}" destId="{355A32B0-09A1-4791-A282-ED1680CD200E}" srcOrd="1" destOrd="0" presId="urn:microsoft.com/office/officeart/2005/8/layout/hierarchy1"/>
    <dgm:cxn modelId="{5A7B6558-AE63-4A92-B639-3D3FD3ED855A}" type="presParOf" srcId="{355A32B0-09A1-4791-A282-ED1680CD200E}" destId="{22545926-5E56-4EAE-B504-C563CA47E12C}" srcOrd="0" destOrd="0" presId="urn:microsoft.com/office/officeart/2005/8/layout/hierarchy1"/>
    <dgm:cxn modelId="{DE7F708B-9765-460E-A561-D39722EA083D}" type="presParOf" srcId="{355A32B0-09A1-4791-A282-ED1680CD200E}" destId="{ED98C21E-4FE4-44D8-91CD-58736AA461CB}" srcOrd="1" destOrd="0" presId="urn:microsoft.com/office/officeart/2005/8/layout/hierarchy1"/>
    <dgm:cxn modelId="{518E8EFB-3A46-4A7C-B5A3-BA6A945368ED}" type="presParOf" srcId="{ED98C21E-4FE4-44D8-91CD-58736AA461CB}" destId="{5F34286A-9D42-4479-B8F3-464E41269E96}" srcOrd="0" destOrd="0" presId="urn:microsoft.com/office/officeart/2005/8/layout/hierarchy1"/>
    <dgm:cxn modelId="{7F276757-7E0F-474D-B611-470140B52C98}" type="presParOf" srcId="{5F34286A-9D42-4479-B8F3-464E41269E96}" destId="{24CE7A30-B74B-4E4C-B0D7-AD2F4AFC2190}" srcOrd="0" destOrd="0" presId="urn:microsoft.com/office/officeart/2005/8/layout/hierarchy1"/>
    <dgm:cxn modelId="{E1ED6793-EC7D-40D9-B5C6-69D45CD38B45}" type="presParOf" srcId="{5F34286A-9D42-4479-B8F3-464E41269E96}" destId="{C4699D4D-3667-417F-818A-3CFEC0AF9C2B}" srcOrd="1" destOrd="0" presId="urn:microsoft.com/office/officeart/2005/8/layout/hierarchy1"/>
    <dgm:cxn modelId="{7399BCD4-284D-4D4E-A961-A54A7BD02AD7}" type="presParOf" srcId="{ED98C21E-4FE4-44D8-91CD-58736AA461CB}" destId="{CF07D7FE-4254-4357-BC9D-FA6843A811CB}" srcOrd="1" destOrd="0" presId="urn:microsoft.com/office/officeart/2005/8/layout/hierarchy1"/>
    <dgm:cxn modelId="{92F968F3-BA45-48F6-AF8A-FAB4B6CD5017}" type="presParOf" srcId="{355A32B0-09A1-4791-A282-ED1680CD200E}" destId="{8BBF267D-6E15-40B5-8D8B-56A371F2CF76}" srcOrd="2" destOrd="0" presId="urn:microsoft.com/office/officeart/2005/8/layout/hierarchy1"/>
    <dgm:cxn modelId="{D9DBBF6D-DDB3-4E3B-B26E-3256715A0FE2}" type="presParOf" srcId="{355A32B0-09A1-4791-A282-ED1680CD200E}" destId="{1DA93DE0-5773-4344-AA1A-4C0072741AC6}" srcOrd="3" destOrd="0" presId="urn:microsoft.com/office/officeart/2005/8/layout/hierarchy1"/>
    <dgm:cxn modelId="{392D6889-A81C-4A67-90CD-850A790C6F39}" type="presParOf" srcId="{1DA93DE0-5773-4344-AA1A-4C0072741AC6}" destId="{E8B4591F-AD8E-4AB9-A272-00B7D9CE6E05}" srcOrd="0" destOrd="0" presId="urn:microsoft.com/office/officeart/2005/8/layout/hierarchy1"/>
    <dgm:cxn modelId="{A2A94627-4475-4C56-8FE8-53281BAE7B18}" type="presParOf" srcId="{E8B4591F-AD8E-4AB9-A272-00B7D9CE6E05}" destId="{8E4A9DEC-1509-47E7-AEF5-C20F7B5355CE}" srcOrd="0" destOrd="0" presId="urn:microsoft.com/office/officeart/2005/8/layout/hierarchy1"/>
    <dgm:cxn modelId="{FF6126AB-C2C0-4BED-8F4D-F1D0C3790470}" type="presParOf" srcId="{E8B4591F-AD8E-4AB9-A272-00B7D9CE6E05}" destId="{157FEAC1-6EDF-44B6-B547-ECD7277285B0}" srcOrd="1" destOrd="0" presId="urn:microsoft.com/office/officeart/2005/8/layout/hierarchy1"/>
    <dgm:cxn modelId="{49B065D2-6879-445D-9664-215DBD2B490A}" type="presParOf" srcId="{1DA93DE0-5773-4344-AA1A-4C0072741AC6}" destId="{62158B07-82F9-4139-9265-92C3FAB8644D}" srcOrd="1" destOrd="0" presId="urn:microsoft.com/office/officeart/2005/8/layout/hierarchy1"/>
    <dgm:cxn modelId="{2F7B3ECC-682F-478F-9CCF-C9B13A986C40}" type="presParOf" srcId="{355A32B0-09A1-4791-A282-ED1680CD200E}" destId="{49A77756-5B77-443E-BB88-125B8FA429B9}" srcOrd="4" destOrd="0" presId="urn:microsoft.com/office/officeart/2005/8/layout/hierarchy1"/>
    <dgm:cxn modelId="{499AD57D-AB64-42BC-9D10-F76CF46DC345}" type="presParOf" srcId="{355A32B0-09A1-4791-A282-ED1680CD200E}" destId="{154F81EA-2C52-4223-8350-ADE232788DBD}" srcOrd="5" destOrd="0" presId="urn:microsoft.com/office/officeart/2005/8/layout/hierarchy1"/>
    <dgm:cxn modelId="{5C4C154E-A2F5-4DF9-88A0-0DD86290EBDF}" type="presParOf" srcId="{154F81EA-2C52-4223-8350-ADE232788DBD}" destId="{86FDBD65-D013-4561-86F3-B943646310C0}" srcOrd="0" destOrd="0" presId="urn:microsoft.com/office/officeart/2005/8/layout/hierarchy1"/>
    <dgm:cxn modelId="{7D3574BB-E089-4834-BF2B-6C8F643AFE3E}" type="presParOf" srcId="{86FDBD65-D013-4561-86F3-B943646310C0}" destId="{AD9E370F-D274-4A2B-B6E3-62CD9D7D3DD9}" srcOrd="0" destOrd="0" presId="urn:microsoft.com/office/officeart/2005/8/layout/hierarchy1"/>
    <dgm:cxn modelId="{C43FC105-508A-4C83-A7C0-4A5DCBF21FB8}" type="presParOf" srcId="{86FDBD65-D013-4561-86F3-B943646310C0}" destId="{8196BD38-C144-4A0D-8BFD-26482B915DEE}" srcOrd="1" destOrd="0" presId="urn:microsoft.com/office/officeart/2005/8/layout/hierarchy1"/>
    <dgm:cxn modelId="{08D2905E-4B94-4762-B278-A5EE3007E1F6}" type="presParOf" srcId="{154F81EA-2C52-4223-8350-ADE232788DBD}" destId="{FDDD72D6-02D5-4E8D-8D33-73F2D39897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77756-5B77-443E-BB88-125B8FA429B9}">
      <dsp:nvSpPr>
        <dsp:cNvPr id="0" name=""/>
        <dsp:cNvSpPr/>
      </dsp:nvSpPr>
      <dsp:spPr>
        <a:xfrm>
          <a:off x="3762514" y="2918645"/>
          <a:ext cx="1044680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1044680" y="169404"/>
              </a:lnTo>
              <a:lnTo>
                <a:pt x="1044680" y="24858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F267D-6E15-40B5-8D8B-56A371F2CF76}">
      <dsp:nvSpPr>
        <dsp:cNvPr id="0" name=""/>
        <dsp:cNvSpPr/>
      </dsp:nvSpPr>
      <dsp:spPr>
        <a:xfrm>
          <a:off x="3716794" y="2918645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45926-5E56-4EAE-B504-C563CA47E12C}">
      <dsp:nvSpPr>
        <dsp:cNvPr id="0" name=""/>
        <dsp:cNvSpPr/>
      </dsp:nvSpPr>
      <dsp:spPr>
        <a:xfrm>
          <a:off x="2717834" y="2918645"/>
          <a:ext cx="1044680" cy="248586"/>
        </a:xfrm>
        <a:custGeom>
          <a:avLst/>
          <a:gdLst/>
          <a:ahLst/>
          <a:cxnLst/>
          <a:rect l="0" t="0" r="0" b="0"/>
          <a:pathLst>
            <a:path>
              <a:moveTo>
                <a:pt x="1044680" y="0"/>
              </a:moveTo>
              <a:lnTo>
                <a:pt x="1044680" y="169404"/>
              </a:lnTo>
              <a:lnTo>
                <a:pt x="0" y="169404"/>
              </a:lnTo>
              <a:lnTo>
                <a:pt x="0" y="24858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89CBB-9B29-437D-A265-027AC5AD8655}">
      <dsp:nvSpPr>
        <dsp:cNvPr id="0" name=""/>
        <dsp:cNvSpPr/>
      </dsp:nvSpPr>
      <dsp:spPr>
        <a:xfrm>
          <a:off x="3716794" y="2127299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8237C-A160-4E36-B124-C867AAF8D753}">
      <dsp:nvSpPr>
        <dsp:cNvPr id="0" name=""/>
        <dsp:cNvSpPr/>
      </dsp:nvSpPr>
      <dsp:spPr>
        <a:xfrm>
          <a:off x="3716794" y="1335954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89D89-4FCD-4391-B0FA-67F51FC88D80}">
      <dsp:nvSpPr>
        <dsp:cNvPr id="0" name=""/>
        <dsp:cNvSpPr/>
      </dsp:nvSpPr>
      <dsp:spPr>
        <a:xfrm>
          <a:off x="3716794" y="544608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60A97-0D8F-4E75-804E-79146E5B5B56}">
      <dsp:nvSpPr>
        <dsp:cNvPr id="0" name=""/>
        <dsp:cNvSpPr/>
      </dsp:nvSpPr>
      <dsp:spPr>
        <a:xfrm>
          <a:off x="3335145" y="1849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861A6-8786-498A-AF1E-997D9D65FA31}">
      <dsp:nvSpPr>
        <dsp:cNvPr id="0" name=""/>
        <dsp:cNvSpPr/>
      </dsp:nvSpPr>
      <dsp:spPr>
        <a:xfrm>
          <a:off x="3430116" y="92072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Liz Morales</a:t>
          </a:r>
          <a:r>
            <a:rPr lang="en-US" sz="800" kern="1200"/>
            <a:t>,  </a:t>
          </a:r>
          <a:r>
            <a:rPr lang="en-US" sz="800" kern="1200" dirty="0"/>
            <a:t>Director </a:t>
          </a:r>
        </a:p>
      </dsp:txBody>
      <dsp:txXfrm>
        <a:off x="3446013" y="107969"/>
        <a:ext cx="822944" cy="510964"/>
      </dsp:txXfrm>
    </dsp:sp>
    <dsp:sp modelId="{C70EB3DC-53F4-47A7-8F5E-B9494205E706}">
      <dsp:nvSpPr>
        <dsp:cNvPr id="0" name=""/>
        <dsp:cNvSpPr/>
      </dsp:nvSpPr>
      <dsp:spPr>
        <a:xfrm>
          <a:off x="3335145" y="793195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2099A-9F7F-46CC-B41F-E5973118CDB4}">
      <dsp:nvSpPr>
        <dsp:cNvPr id="0" name=""/>
        <dsp:cNvSpPr/>
      </dsp:nvSpPr>
      <dsp:spPr>
        <a:xfrm>
          <a:off x="3430116" y="883417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Deputy Director Terry Galligan</a:t>
          </a:r>
        </a:p>
      </dsp:txBody>
      <dsp:txXfrm>
        <a:off x="3446013" y="899314"/>
        <a:ext cx="822944" cy="510964"/>
      </dsp:txXfrm>
    </dsp:sp>
    <dsp:sp modelId="{FA1D9B6F-8F3E-4F37-A3C0-7F26A3EF8737}">
      <dsp:nvSpPr>
        <dsp:cNvPr id="0" name=""/>
        <dsp:cNvSpPr/>
      </dsp:nvSpPr>
      <dsp:spPr>
        <a:xfrm>
          <a:off x="3335145" y="1584540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DF197-061D-44E3-887B-21FABD558FD8}">
      <dsp:nvSpPr>
        <dsp:cNvPr id="0" name=""/>
        <dsp:cNvSpPr/>
      </dsp:nvSpPr>
      <dsp:spPr>
        <a:xfrm>
          <a:off x="3430116" y="1674763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Nona C Eath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Administrator</a:t>
          </a:r>
        </a:p>
      </dsp:txBody>
      <dsp:txXfrm>
        <a:off x="3446013" y="1690660"/>
        <a:ext cx="822944" cy="510964"/>
      </dsp:txXfrm>
    </dsp:sp>
    <dsp:sp modelId="{24EFEEA8-49B0-40C6-A169-15308CF2A28F}">
      <dsp:nvSpPr>
        <dsp:cNvPr id="0" name=""/>
        <dsp:cNvSpPr/>
      </dsp:nvSpPr>
      <dsp:spPr>
        <a:xfrm>
          <a:off x="3335145" y="2375886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17F46-363A-490E-8996-241DF9AD432B}">
      <dsp:nvSpPr>
        <dsp:cNvPr id="0" name=""/>
        <dsp:cNvSpPr/>
      </dsp:nvSpPr>
      <dsp:spPr>
        <a:xfrm>
          <a:off x="3430116" y="2466108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Cyndy Nunez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Community Service Manager</a:t>
          </a:r>
        </a:p>
      </dsp:txBody>
      <dsp:txXfrm>
        <a:off x="3446013" y="2482005"/>
        <a:ext cx="822944" cy="510964"/>
      </dsp:txXfrm>
    </dsp:sp>
    <dsp:sp modelId="{24CE7A30-B74B-4E4C-B0D7-AD2F4AFC2190}">
      <dsp:nvSpPr>
        <dsp:cNvPr id="0" name=""/>
        <dsp:cNvSpPr/>
      </dsp:nvSpPr>
      <dsp:spPr>
        <a:xfrm>
          <a:off x="2290464" y="3167231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99D4D-3667-417F-818A-3CFEC0AF9C2B}">
      <dsp:nvSpPr>
        <dsp:cNvPr id="0" name=""/>
        <dsp:cNvSpPr/>
      </dsp:nvSpPr>
      <dsp:spPr>
        <a:xfrm>
          <a:off x="2385435" y="3257454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Fernando Moraga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Landlord Support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Supervisor	</a:t>
          </a:r>
        </a:p>
      </dsp:txBody>
      <dsp:txXfrm>
        <a:off x="2401332" y="3273351"/>
        <a:ext cx="822944" cy="510964"/>
      </dsp:txXfrm>
    </dsp:sp>
    <dsp:sp modelId="{8E4A9DEC-1509-47E7-AEF5-C20F7B5355CE}">
      <dsp:nvSpPr>
        <dsp:cNvPr id="0" name=""/>
        <dsp:cNvSpPr/>
      </dsp:nvSpPr>
      <dsp:spPr>
        <a:xfrm>
          <a:off x="3335145" y="3167231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FEAC1-6EDF-44B6-B547-ECD7277285B0}">
      <dsp:nvSpPr>
        <dsp:cNvPr id="0" name=""/>
        <dsp:cNvSpPr/>
      </dsp:nvSpPr>
      <dsp:spPr>
        <a:xfrm>
          <a:off x="3430116" y="3257454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Stephanie Campos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Specialty Supervisor</a:t>
          </a:r>
        </a:p>
      </dsp:txBody>
      <dsp:txXfrm>
        <a:off x="3446013" y="3273351"/>
        <a:ext cx="822944" cy="510964"/>
      </dsp:txXfrm>
    </dsp:sp>
    <dsp:sp modelId="{AD9E370F-D274-4A2B-B6E3-62CD9D7D3DD9}">
      <dsp:nvSpPr>
        <dsp:cNvPr id="0" name=""/>
        <dsp:cNvSpPr/>
      </dsp:nvSpPr>
      <dsp:spPr>
        <a:xfrm>
          <a:off x="4379825" y="3167231"/>
          <a:ext cx="854738" cy="54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6BD38-C144-4A0D-8BFD-26482B915DEE}">
      <dsp:nvSpPr>
        <dsp:cNvPr id="0" name=""/>
        <dsp:cNvSpPr/>
      </dsp:nvSpPr>
      <dsp:spPr>
        <a:xfrm>
          <a:off x="4474796" y="3257454"/>
          <a:ext cx="854738" cy="54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Dalia </a:t>
          </a:r>
          <a:r>
            <a:rPr lang="en-US" sz="800" kern="1200" dirty="0" err="1"/>
            <a:t>Encinas</a:t>
          </a:r>
          <a:r>
            <a:rPr lang="en-US" sz="800" kern="1200" dirty="0"/>
            <a:t>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HQS Supervisor</a:t>
          </a:r>
        </a:p>
      </dsp:txBody>
      <dsp:txXfrm>
        <a:off x="4490693" y="3273351"/>
        <a:ext cx="822944" cy="510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C3B540-B2CF-4C9A-910F-E3E067D9E4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35" tIns="0" rIns="19335" bIns="0" numCol="1" anchor="t" anchorCtr="0" compatLnSpc="1">
            <a:prstTxWarp prst="textNoShape">
              <a:avLst/>
            </a:prstTxWarp>
          </a:bodyPr>
          <a:lstStyle>
            <a:lvl1pPr algn="l" defTabSz="928695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6851BCA-ECC4-43D4-890B-C8653DBCDB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35" tIns="0" rIns="19335" bIns="0" numCol="1" anchor="t" anchorCtr="0" compatLnSpc="1">
            <a:prstTxWarp prst="textNoShape">
              <a:avLst/>
            </a:prstTxWarp>
          </a:bodyPr>
          <a:lstStyle>
            <a:lvl1pPr algn="r" defTabSz="928695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9913B93-92B0-43C0-945A-19E4E46D2B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291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F16F9B2-1F07-4801-B52E-CA78C0AA6F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0" tIns="46726" rIns="93450" bIns="46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77F3FB8-C5A3-425E-ADA2-C0B95B424C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35" tIns="0" rIns="19335" bIns="0" numCol="1" anchor="b" anchorCtr="0" compatLnSpc="1">
            <a:prstTxWarp prst="textNoShape">
              <a:avLst/>
            </a:prstTxWarp>
          </a:bodyPr>
          <a:lstStyle>
            <a:lvl1pPr algn="l" defTabSz="928695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A9C0673-8A99-401C-AFB8-64114A016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35" tIns="0" rIns="19335" bIns="0" numCol="1" anchor="b" anchorCtr="0" compatLnSpc="1">
            <a:prstTxWarp prst="textNoShape">
              <a:avLst/>
            </a:prstTxWarp>
          </a:bodyPr>
          <a:lstStyle>
            <a:lvl1pPr algn="r" defTabSz="928695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latin typeface="+mn-lt"/>
              </a:defRPr>
            </a:lvl1pPr>
          </a:lstStyle>
          <a:p>
            <a:pPr>
              <a:defRPr/>
            </a:pPr>
            <a:fld id="{8E45B6CA-0642-4B42-9D62-22519BC6A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7B6FED3F-6E4F-45FF-8EC4-4664654605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C42698C2-3B09-4739-90ED-8CF11B181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3ACA8F-C64F-4A93-AA26-7F6900E26B50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599A0DE2-83E4-4274-A395-3E943CF36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2A36738B-4F6E-49A7-8C44-5392BE41E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27D8BC-86EF-421A-B1C3-7C8B08D0BEB1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FE76423-39E1-425F-A130-E4872707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A7DCE1-B74F-4E5C-8592-DC144030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D79A4A-F410-4D50-8E2E-1218D528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4BE65-11EE-4216-9095-ABF2DE520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F4DB20-61B0-40FD-9957-277C75C1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A4616-4FD1-413E-A27D-B863B610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C7694B-83E7-4ECB-9766-1AFDF584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C4-67CC-4193-AC33-E8C3494B5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37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F1669C-29CF-4516-90D7-CBA3AC2144C9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9551F-8C8A-453A-A320-5B331793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CDA975-868E-4239-AE01-8FE01DFB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3B028-2010-4FD5-A88F-3D6F444F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004-EE99-4E2E-809C-C57B03F1F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9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D9394D-667E-4706-819F-E2A47EA5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E0039-3BC6-469E-95D5-8B597F63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1C7472-7A77-49EE-988F-D8C1126D454F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5B86EB-FC9D-4B5C-B858-05FAD02CB2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077349-8670-4574-9ABE-FD02A433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BBCD52-69F0-40CB-B678-CCC93BD65B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5C00-A7F0-4ED0-966B-33734000C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84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AD4C4-2AFA-4C30-AE8A-7424B8BE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1013-A2C4-4EA0-8FAE-616AF705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0562B-9F59-41F7-BAE0-6A7D7E20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65C7-FD42-4A95-822F-2BA5E3E37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9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95D390-C2B8-4739-9F6C-046D1CC8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31E55-D679-4104-B7D1-CF8E30DA7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63F343-6A06-4AC4-9259-E27FBF8398BB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69AEE44-B3D7-4470-B737-74CA6E1F79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32EBD5-8599-453A-9E7F-3DB4325C23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7824B-38D1-4880-9F45-93DC0C640E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631E-DB64-484D-96AC-D7816D7C9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7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944940-25F4-47B5-AA0E-F901043FD69D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C20611-7D05-4128-A01A-552EC9DFEF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8AE9D1-4476-4FD9-8C16-9389C44B0E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94422B-F556-4AEB-9ED7-40B46CD15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D484-36AC-4D7B-A835-76B5DD256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1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ED4FD5-E2C9-4571-A6BA-08435F3772A9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B12B2E-0326-48C5-BC59-45EBE4D7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2E8710-80D1-4AB4-B29E-2A4776F9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6B0515-C63D-41DC-A267-48D94DFC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AC3C-DD97-4E53-BD20-34BB14108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0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93C891-8FE7-42C1-89FF-E9E7342E5203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A113-E2A3-4213-A14E-79154B12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675983-FDC1-4855-9A90-D31595D3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F6BDA-1461-464D-B74D-5D3A52BB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E12B-79ED-4519-9302-B89E96966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CCE237-D512-49C9-BAE7-1BE94147BDA5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7E61A8-C64D-4B72-9C8F-97348396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3DCBDA-3639-4A00-97D2-A7758CCD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FD058B-1226-49E3-B02E-24751EF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25B3-CDCE-4F82-8F52-AE36BB035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4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02ACA-44DB-414E-8875-5299D926585B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26B6B0-BEFE-4AA6-8039-C342DE37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908747-B062-440C-BE23-4728EF92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99B9E9-4F63-4C89-9C8A-4AB6DB55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7E91-D062-4D06-8E25-2FBFBE95C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6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CE4228-B0A2-40E1-BBC6-FA2F2B07AADF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7D7F-58E3-44D4-A862-903C7BF0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DB1709-ED27-47CB-897B-AFC5BCBD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B142AF-5900-41C8-BEFE-40D90386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C26C-E8B5-4CF0-9072-99844175B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8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AB242E-C30F-4DD6-A6A8-F54D557BFE02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C74D177-8C10-43EA-BCDB-B0911EBC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0B4421B-B176-48FC-B8CD-A5212CAD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39CE50D-194F-4315-AD47-06CFD2C0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64E8-37A7-43B6-A889-744BECA0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0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30A18D-E5B7-409C-A229-B8DA70A6B435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9B11817-FE8C-4FDA-A970-D374C7F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796EBCA-0CCC-4C79-BEB4-30B7E5B8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A0D6F3-AB29-4D0A-A285-D479E8F1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D54D-7711-446C-A04F-F288AF490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A46AD0-3A35-4844-9EE9-EBC7CC9D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D33D1E-741B-4C1C-8A31-B0B83CA5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AC9BDB-232C-4E1D-BB60-40079E78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A8DE-6020-4362-A252-2FD5D715E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C6C549-C2AD-4BEA-AD3C-147C3189754D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061629-AE85-4FF7-9DD1-BFC0DC1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761C0A-EFE3-4555-BE68-98FDDA76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9C8EC60-D3EE-44EE-BD92-06240C88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A715-94DB-4B8F-8D29-06E423C7F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2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6ED85-B4CE-43FC-A8FB-196C532C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A09ECA-A483-49DD-8F93-C9E34957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054A3-6F22-433D-8E3E-DFB795CB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2E7E-E2A2-4673-A2DB-370FF225A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115513CD-96CD-4697-9D48-FDCE3BAD00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1B54E108-FD48-4413-98BB-326D78FA4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5A838B-8C15-454F-9378-6BB445FBF5C2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220014AF-E571-4879-BBAD-1D2C83F07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CD27D8C1-26B3-4EEA-AC77-1FA39D36B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8DD8EB0-09CB-4C38-B9AC-5EA1EF52F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0553EC8-B1A8-470B-84FC-FD10FDB4A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B8D66-6465-4D76-AA6C-4A412D52B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A2C5-63F9-477C-BDFE-A64A22369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D961-F65F-4CF0-A389-88858570D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4CCD3BD-1EE2-4EC3-976C-D31D1BE58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68" r:id="rId7"/>
    <p:sldLayoutId id="2147484078" r:id="rId8"/>
    <p:sldLayoutId id="2147484069" r:id="rId9"/>
    <p:sldLayoutId id="2147484070" r:id="rId10"/>
    <p:sldLayoutId id="2147484079" r:id="rId11"/>
    <p:sldLayoutId id="2147484080" r:id="rId12"/>
    <p:sldLayoutId id="2147484071" r:id="rId13"/>
    <p:sldLayoutId id="2147484081" r:id="rId14"/>
    <p:sldLayoutId id="2147484082" r:id="rId15"/>
    <p:sldLayoutId id="2147484083" r:id="rId16"/>
    <p:sldLayoutId id="2147484084" r:id="rId1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ection8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c8_landlords@tucsonaz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ec8_landlords@tucsonaz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ec8_landlords@tucsonaz.g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.Gracia@tucsonaz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Gracia@tucsonaz.gov" TargetMode="External"/><Relationship Id="rId2" Type="http://schemas.openxmlformats.org/officeDocument/2006/relationships/hyperlink" Target="https://tucsonaz.partnerinhousing.com/View/Security/Login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ntarte.blogspot.com/2011/12/top-10-questions-to-ask-yourself-in.html?m=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E50B5C-7918-49C7-80C3-30A4D48B33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057400"/>
            <a:ext cx="6096000" cy="990600"/>
          </a:xfrm>
        </p:spPr>
        <p:txBody>
          <a:bodyPr/>
          <a:lstStyle/>
          <a:p>
            <a:pPr eaLnBrk="1" hangingPunct="1"/>
            <a:r>
              <a:rPr lang="en-US" altLang="en-US" sz="4000">
                <a:ln>
                  <a:noFill/>
                </a:ln>
              </a:rPr>
              <a:t>City of Tucson </a:t>
            </a:r>
            <a:br>
              <a:rPr lang="en-US" altLang="en-US">
                <a:ln>
                  <a:noFill/>
                </a:ln>
              </a:rPr>
            </a:br>
            <a:r>
              <a:rPr lang="en-US" altLang="en-US" sz="2800">
                <a:ln>
                  <a:noFill/>
                </a:ln>
              </a:rPr>
              <a:t>Housing and Community Development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AA1C8D-D5B8-4C09-A2AB-F9E48467E7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7924800" cy="1752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Housing Choice Voucher Program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Landlord Briefing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681D0A70-9F7F-4331-80CF-3CAA35F0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41475"/>
            <a:ext cx="590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10FA5A0-A74B-4185-B86C-7911B9B3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Tenant Responsibilities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62263D8-6378-4E98-80A4-E06DE8161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490788"/>
            <a:ext cx="7696200" cy="3444875"/>
          </a:xfrm>
        </p:spPr>
        <p:txBody>
          <a:bodyPr/>
          <a:lstStyle/>
          <a:p>
            <a:pPr eaLnBrk="1" hangingPunct="1"/>
            <a:r>
              <a:rPr lang="en-US" altLang="en-US" sz="2000"/>
              <a:t>Comply with Family Obligations outlined on the voucher </a:t>
            </a:r>
          </a:p>
          <a:p>
            <a:pPr eaLnBrk="1" hangingPunct="1"/>
            <a:r>
              <a:rPr lang="en-US" altLang="en-US" sz="2000"/>
              <a:t>Comply with the lease agreement </a:t>
            </a:r>
          </a:p>
          <a:p>
            <a:pPr eaLnBrk="1" hangingPunct="1"/>
            <a:r>
              <a:rPr lang="en-US" altLang="en-US" sz="2000"/>
              <a:t>Notify the PHA and Landlord about changes in the Family composition for approval 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5441F-047E-4E8D-8C6E-B0038B4A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4FF51-2CDF-433D-8416-B6191DB0351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6B626A6-60B9-4E1D-BD8B-77F8BE312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Listing Properties for the HCV Program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7B5DDB0-D3FF-43F8-963E-B25F15617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962400"/>
          </a:xfrm>
        </p:spPr>
        <p:txBody>
          <a:bodyPr/>
          <a:lstStyle/>
          <a:p>
            <a:r>
              <a:rPr lang="en-US" altLang="en-US" sz="2000" dirty="0"/>
              <a:t>The City of Tucson uses Go Section 8 to list all available units in the area </a:t>
            </a:r>
          </a:p>
          <a:p>
            <a:r>
              <a:rPr lang="en-US" altLang="en-US" sz="2000" dirty="0"/>
              <a:t>There are 2 ways to register for the service </a:t>
            </a:r>
          </a:p>
          <a:p>
            <a:pPr lvl="1"/>
            <a:r>
              <a:rPr lang="en-US" altLang="en-US" dirty="0"/>
              <a:t>Complete the Property Listing Form and fax to Go Section 8 directly 1-866-466-7328</a:t>
            </a:r>
          </a:p>
          <a:p>
            <a:pPr lvl="1"/>
            <a:r>
              <a:rPr lang="en-US" altLang="en-US" dirty="0"/>
              <a:t>Visit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www.gosection8.com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dirty="0"/>
              <a:t>– create a Login ID and password </a:t>
            </a:r>
          </a:p>
          <a:p>
            <a:pPr lvl="2"/>
            <a:r>
              <a:rPr lang="en-US" altLang="en-US" sz="2000" dirty="0"/>
              <a:t>The service is free of charge for unit listing</a:t>
            </a:r>
          </a:p>
          <a:p>
            <a:pPr lvl="2"/>
            <a:r>
              <a:rPr lang="en-US" altLang="en-US" sz="2000" dirty="0"/>
              <a:t>If you are looking for other features there is an additional charge </a:t>
            </a:r>
          </a:p>
          <a:p>
            <a:pPr lvl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A714-A6F1-4776-BEDF-FA81ED92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44A20-7731-4C66-9ED4-ABDB1F3A0F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AB26FB5-6B67-41F8-865B-E7A3918E4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998616"/>
            <a:ext cx="6799262" cy="1000125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Rent Reasonableness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37B67E3-FE3B-46A7-983C-F718B64F8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During the HAP contract term, the rent to owner may not exceed the reasonable rent for the contract unit as determined by the PHA in accordance with HUD requirements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A rent reasonableness is required at the following timeframes:</a:t>
            </a:r>
          </a:p>
          <a:p>
            <a:pPr lvl="1" eaLnBrk="1" hangingPunct="1">
              <a:defRPr/>
            </a:pPr>
            <a:r>
              <a:rPr lang="en-US" altLang="en-US" dirty="0"/>
              <a:t>Before execution of a HAP Contract </a:t>
            </a:r>
          </a:p>
          <a:p>
            <a:pPr lvl="1" eaLnBrk="1" hangingPunct="1">
              <a:defRPr/>
            </a:pPr>
            <a:r>
              <a:rPr lang="en-US" altLang="en-US" dirty="0"/>
              <a:t>Before any rental increase to the Landlord </a:t>
            </a:r>
          </a:p>
          <a:p>
            <a:pPr lvl="1" eaLnBrk="1" hangingPunct="1">
              <a:defRPr/>
            </a:pPr>
            <a:r>
              <a:rPr lang="en-US" altLang="en-US" dirty="0"/>
              <a:t>A 10% change in the FMR from the previous year 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7D583-07F3-471F-93D9-87577692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BCEFF-0AB5-4AAF-9D3B-F604DA9D245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54C4782-C959-4AF0-AF59-4B8510A99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Rent Reasonableness (con’t)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472A2-61E5-4CE2-8356-5059FEBE1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The </a:t>
            </a:r>
            <a:r>
              <a:rPr lang="en-US" altLang="en-US" sz="2000" dirty="0" err="1"/>
              <a:t>comparables</a:t>
            </a:r>
            <a:r>
              <a:rPr lang="en-US" altLang="en-US" sz="2000" dirty="0"/>
              <a:t> used for a rent reasonableness are based on unassisted units in the market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To determine rents the PHA must consider:</a:t>
            </a:r>
          </a:p>
          <a:p>
            <a:pPr lvl="1" eaLnBrk="1" hangingPunct="1">
              <a:defRPr/>
            </a:pPr>
            <a:r>
              <a:rPr lang="en-US" altLang="en-US" dirty="0"/>
              <a:t>Location, quality, size, unit type, and age of the contract unit </a:t>
            </a:r>
          </a:p>
          <a:p>
            <a:pPr lvl="1" eaLnBrk="1" hangingPunct="1">
              <a:defRPr/>
            </a:pPr>
            <a:r>
              <a:rPr lang="en-US" altLang="en-US" dirty="0"/>
              <a:t>Any amenities, housing services, maintenance and utilities provided and paid by the owner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6F8FA-3944-4638-B182-C692AC3E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BFEAF-F8A9-4824-8988-E6EDDD6AA1B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5E4F2F7-DDC5-4B55-ABBE-E68BB70C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Rental Increase Request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9F64E1CE-59D4-43B6-8294-D44F8A539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/>
              <a:t>After the initial term of the HAP Contract the landlord may submit to the Authority a request for rental increase form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The request must be submitted at least 60 days prior to the anniversary date of the </a:t>
            </a:r>
            <a:r>
              <a:rPr lang="en-US" altLang="en-US" sz="2000"/>
              <a:t>lease and sent to </a:t>
            </a:r>
            <a:r>
              <a:rPr lang="en-US" altLang="en-US" sz="2000">
                <a:hlinkClick r:id="rId2"/>
              </a:rPr>
              <a:t>sec8_landlords@tucsonaz.gov</a:t>
            </a:r>
            <a:endParaRPr lang="en-US" altLang="en-US" sz="200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All requests may not be approved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5B3BE-AFA1-4294-A3DA-9FEFA91F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A27B1-9185-41F7-BB4A-CF359F1E628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1845DCD-EE05-425B-BAB8-76EC02259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1066800"/>
            <a:ext cx="6596062" cy="1152525"/>
          </a:xfrm>
        </p:spPr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AA5A-5DBF-408F-8E62-517A2213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The following inspections are conducted as needed:	</a:t>
            </a:r>
          </a:p>
          <a:p>
            <a:pPr lvl="1">
              <a:defRPr/>
            </a:pPr>
            <a:r>
              <a:rPr lang="en-US" u="sng" dirty="0"/>
              <a:t>Initial Inspection </a:t>
            </a:r>
            <a:r>
              <a:rPr lang="en-US" dirty="0"/>
              <a:t>– performed in response to a request from the family to approve a unit for participation in the HCV Program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u="sng" dirty="0"/>
              <a:t>Annual/Biennial Inspections </a:t>
            </a:r>
            <a:r>
              <a:rPr lang="en-US" dirty="0"/>
              <a:t>– HUD requires the PHA to inspect each unit under lease at least annually or biennially (</a:t>
            </a:r>
            <a:r>
              <a:rPr lang="en-US" i="1" dirty="0"/>
              <a:t>based on PHA policy</a:t>
            </a:r>
            <a:r>
              <a:rPr lang="en-US" dirty="0"/>
              <a:t>) to confirm the unit meets HQS requirements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B718C-2FF5-4E43-9289-DB3DFAD1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F469-BA0A-4E8A-B4DD-74728A5654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76B25AF-FD41-41FE-AE2D-ACE2BC0CD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(con’t)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2F4D-98C8-40D6-BF30-5AFEA919D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u="sng" dirty="0"/>
              <a:t>Special Inspections </a:t>
            </a:r>
            <a:r>
              <a:rPr lang="en-US" sz="2000" dirty="0"/>
              <a:t>– may be requested by owner, the family or a third party (including the PHA) as a result of problems identified with a unit between annual inspections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u="sng" dirty="0"/>
              <a:t>Quality Control </a:t>
            </a:r>
            <a:r>
              <a:rPr lang="en-US" sz="2000" dirty="0"/>
              <a:t>– is a sample of units that have been inspected within the last 90 days be inspected by a supervisor or other qualified individual to evaluate the inspector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E0358-E4F4-4588-8C7B-8845360D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36B9B-EA63-42C6-BAFA-86C91C90FA2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114CA0B-281B-4BC5-9EB9-28FEBA2AD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(con’t)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7D53-3ECD-4A52-BEDC-3EACA993F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u="sng" dirty="0"/>
              <a:t>Biennial</a:t>
            </a:r>
            <a:r>
              <a:rPr lang="en-US" sz="2000" dirty="0"/>
              <a:t> – these inspection happen every two years to confirm the unit are in compliance with HQS requirements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inspection is done separately from the annual recertification for the family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To prepare for Inspection check the enclosed - </a:t>
            </a:r>
            <a:r>
              <a:rPr lang="en-US" sz="2000" i="1" dirty="0"/>
              <a:t>Housing Quality Standards Self-Inspection Checklist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3E24-9C0D-4684-BA21-EFD2C113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6C88C-B0C1-4677-ABB5-F9A6421A7C7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CA5F5C8-FAB4-4326-A7DE-0612EA550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Biennial Inspections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C2C68C6-C4F9-44ED-A7C2-FC36FFD77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Effective January 1, 2015 the City of Tucson went to Biennial Inspections</a:t>
            </a:r>
          </a:p>
          <a:p>
            <a:endParaRPr lang="en-US" altLang="en-US" sz="2000"/>
          </a:p>
          <a:p>
            <a:r>
              <a:rPr lang="en-US" altLang="en-US" sz="2000"/>
              <a:t>If a unit fails twice and the rent is abated, the unit will be inspected every year </a:t>
            </a:r>
          </a:p>
          <a:p>
            <a:endParaRPr lang="en-US" altLang="en-US" sz="2000"/>
          </a:p>
          <a:p>
            <a:r>
              <a:rPr lang="en-US" altLang="en-US" sz="2000"/>
              <a:t>In order for the unit be move to a biennial inspection the unit must pass two annual inspections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3E833-5EB9-44F3-B1A3-497B9083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6712E-49D3-4C4B-9012-92E5EA2EF90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0848076-0DC9-4F85-AAB7-BB5898D51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– Tenant Caused Damages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82BD70E-4D80-483A-B312-BA16C4EA9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Families are responsible for correcting HQS violations that are “</a:t>
            </a:r>
            <a:r>
              <a:rPr lang="en-US" altLang="en-US" sz="2000" u="sng" dirty="0"/>
              <a:t>beyond normal wear and tear</a:t>
            </a:r>
            <a:r>
              <a:rPr lang="en-US" altLang="en-US" sz="2000" dirty="0"/>
              <a:t>”</a:t>
            </a:r>
          </a:p>
          <a:p>
            <a:endParaRPr lang="en-US" altLang="en-US" sz="2000" dirty="0"/>
          </a:p>
          <a:p>
            <a:r>
              <a:rPr lang="en-US" altLang="en-US" sz="2000" dirty="0"/>
              <a:t>If the Family fails to correct the issues by the established deadline the City will terminate their assistance </a:t>
            </a:r>
          </a:p>
          <a:p>
            <a:endParaRPr lang="en-US" altLang="en-US" sz="2000" dirty="0"/>
          </a:p>
          <a:p>
            <a:r>
              <a:rPr lang="en-US" altLang="en-US" sz="2000" dirty="0"/>
              <a:t>If the owner carries out the repairs for the family under the lease, the owner may bill the family for the cost of the repair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E4B37-13A3-45AA-BE27-C89F7D86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B00B2-424F-4DC2-AC53-4A088539B8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1DC9987-471E-49BE-9473-F63DC2DCA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Agenda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9DD0FF-E8CC-463C-9580-3C74F992B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391400" cy="3768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Relationship Cycle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Responsibilities – Landlord, Participant and the City of Tucson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Listing Properties for the HCV Program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Rent Reasonableness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Rental Increase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Inspections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Leasing Process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Change of Ownership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Banking Information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Landlord Helpful Hints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8BF9-1BA8-4DDE-A032-B7EFCA26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BD7AA-6C15-43D6-BC29-1D64F6642EF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7A0D5F1-AE8F-4EC1-9CF1-A8AA80820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– Unit Abatement 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F68E945-68B3-4DEB-A2C2-55A1EC82D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If the owner fails to correct HQS deficiencies by the time specified by the City of Tucson, the PHA will abate the housing assistance payment no later than the 1</a:t>
            </a:r>
            <a:r>
              <a:rPr lang="en-US" altLang="en-US" sz="2000" baseline="30000"/>
              <a:t>st</a:t>
            </a:r>
            <a:r>
              <a:rPr lang="en-US" altLang="en-US" sz="2000"/>
              <a:t> of the month following the specified correction period </a:t>
            </a:r>
          </a:p>
          <a:p>
            <a:endParaRPr lang="en-US" altLang="en-US" sz="2000"/>
          </a:p>
          <a:p>
            <a:r>
              <a:rPr lang="en-US" altLang="en-US" sz="2000"/>
              <a:t>Once the corrections have been made after the abatement period has started payments will be issued from the pass date moving forward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016A4-FBDA-45F7-B8B6-C1698C22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C044F-A09E-40DE-83C2-BE6DF8A85FC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B1726A2-CBCF-43CD-AA1B-363BE6049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 – Unit Abatement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25C9A353-19EC-4644-A07C-4811A37C2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No retro payments will be made to the owner for the period the unit was not in compliance</a:t>
            </a:r>
          </a:p>
          <a:p>
            <a:endParaRPr lang="en-US" altLang="en-US" sz="2000"/>
          </a:p>
          <a:p>
            <a:r>
              <a:rPr lang="en-US" altLang="en-US" sz="2000"/>
              <a:t>Owner payments are not abated for family responsibility </a:t>
            </a:r>
          </a:p>
          <a:p>
            <a:endParaRPr lang="en-US" altLang="en-US" sz="2000"/>
          </a:p>
          <a:p>
            <a:r>
              <a:rPr lang="en-US" altLang="en-US" sz="2000"/>
              <a:t>During the abatement the family continues to pay their portion of rent; they are not responsible for the PHA portion; the landlord is unable to evict for the PHA portion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927A-BEF0-4A49-AC75-F6CEBDB7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E43D2-0AA8-48C4-9FB3-28B9750435F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0663956-B384-4166-A6D4-EBBA7E33C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– Extension Request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A3DDEA3-7989-419D-80FE-AF9AD3D5D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A request must be placed in writing stating:</a:t>
            </a:r>
          </a:p>
          <a:p>
            <a:pPr lvl="1"/>
            <a:r>
              <a:rPr lang="en-US" altLang="en-US" dirty="0"/>
              <a:t>Unit address</a:t>
            </a:r>
          </a:p>
          <a:p>
            <a:pPr lvl="1"/>
            <a:r>
              <a:rPr lang="en-US" altLang="en-US" dirty="0"/>
              <a:t>Family Name</a:t>
            </a:r>
          </a:p>
          <a:p>
            <a:pPr lvl="1"/>
            <a:r>
              <a:rPr lang="en-US" altLang="en-US" dirty="0"/>
              <a:t>Reason for Extension </a:t>
            </a:r>
          </a:p>
          <a:p>
            <a:pPr lvl="1"/>
            <a:endParaRPr lang="en-US" altLang="en-US" dirty="0"/>
          </a:p>
          <a:p>
            <a:r>
              <a:rPr lang="en-US" altLang="en-US" sz="2000" dirty="0"/>
              <a:t>The City of Tucson will have 10 days to respond the extension </a:t>
            </a:r>
          </a:p>
          <a:p>
            <a:endParaRPr lang="en-US" altLang="en-US" sz="2000" dirty="0"/>
          </a:p>
          <a:p>
            <a:r>
              <a:rPr lang="en-US" altLang="en-US" sz="2000" dirty="0"/>
              <a:t>Submit the request to 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sec8_landlords@tucsonaz.gov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6004-B818-4B2C-A36A-908020DA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8D220-2B8B-4BCC-8E35-DF21D88A6B5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A539F44-F526-4DB4-8F6B-12101BA3B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– Extension Request (con’t)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CF9874A-28A2-4D5F-922C-86AFB8E81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Extension are granted on a case-by-case basis where the owner had made a good faith effort to correct the deficiencies and is unable to for reasons beyond the owner’s control </a:t>
            </a:r>
          </a:p>
          <a:p>
            <a:endParaRPr lang="en-US" altLang="en-US" sz="2000"/>
          </a:p>
          <a:p>
            <a:r>
              <a:rPr lang="en-US" altLang="en-US" sz="2000"/>
              <a:t>Reasons may include but not limited to:</a:t>
            </a:r>
          </a:p>
          <a:p>
            <a:pPr lvl="1"/>
            <a:r>
              <a:rPr lang="en-US" altLang="en-US"/>
              <a:t>Parts/Services are not available</a:t>
            </a:r>
          </a:p>
          <a:p>
            <a:pPr lvl="1"/>
            <a:r>
              <a:rPr lang="en-US" altLang="en-US"/>
              <a:t>Weather Conditions</a:t>
            </a:r>
          </a:p>
          <a:p>
            <a:pPr lvl="1"/>
            <a:r>
              <a:rPr lang="en-US" altLang="en-US"/>
              <a:t>Reasonable Accommodation for a family with a disability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8136-BD31-4F14-89CF-2C475FBA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B895E-2EA7-414E-96E4-DE40D2933D9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9ADCD29-55C4-46A8-8ECA-230763E4A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Inspections – Extension Request (con’t)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F0D1-B14C-404D-B058-33A03B48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Length of extension will not exceed 60 days except in the case of delays caused by weather conditions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For weather conditions; once the condition has improved sufficiently to make repairs; the repairs must be made within 15 calendar days once weather had subsided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A re-inspection will be completed 5 business days of being notified by the owner the repairs have been completed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AA520-B2F6-4E32-8ABE-AAF6B84B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ADB2D-ACB9-4D9E-9E7C-BE7994E87FB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8606C85-16A7-4D17-82D3-21F77C56D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1295400"/>
            <a:ext cx="6799262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Leasing Process – RTA/Initial Inspection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B020DB2-85EC-401D-97E4-B5B5A0D4A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338" y="2438400"/>
            <a:ext cx="6799262" cy="3497263"/>
          </a:xfrm>
        </p:spPr>
        <p:txBody>
          <a:bodyPr/>
          <a:lstStyle/>
          <a:p>
            <a:pPr eaLnBrk="1" hangingPunct="1"/>
            <a:r>
              <a:rPr lang="en-US" altLang="en-US" sz="2000"/>
              <a:t>Complete RTA Packet and provide a “blank” lease or unexecuted lease agreement with the packet</a:t>
            </a:r>
          </a:p>
          <a:p>
            <a:pPr eaLnBrk="1" hangingPunct="1"/>
            <a:r>
              <a:rPr lang="en-US" altLang="en-US" sz="2000"/>
              <a:t>Effective 2019 – will be requesting current tax information and warranty deeds to show ownership of properties (</a:t>
            </a:r>
            <a:r>
              <a:rPr lang="en-US" altLang="en-US" sz="2000" i="1"/>
              <a:t>see revised checklist for RTA</a:t>
            </a:r>
            <a:r>
              <a:rPr lang="en-US" altLang="en-US" sz="2000"/>
              <a:t>)</a:t>
            </a:r>
          </a:p>
          <a:p>
            <a:pPr eaLnBrk="1" hangingPunct="1"/>
            <a:r>
              <a:rPr lang="en-US" altLang="en-US" sz="2000"/>
              <a:t>The PHA will have 7 days to call and schedule inspection for an initial inspection </a:t>
            </a:r>
          </a:p>
          <a:p>
            <a:pPr eaLnBrk="1" hangingPunct="1"/>
            <a:r>
              <a:rPr lang="en-US" altLang="en-US" sz="2000"/>
              <a:t>A unit will only be inspected twice for an initial if it fails twice the family will be issued another RTA packet 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D4BD1-875A-4CDF-A16A-3370D000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1554C-5DD7-4725-9459-365CEBE94E9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A69F0BD-8616-4724-B715-EFB852ACD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Leasing Process – Lease Agreement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0FC97A7-E03B-4646-9AF8-78B9BBEEF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338" y="2362200"/>
            <a:ext cx="6799262" cy="3878263"/>
          </a:xfrm>
        </p:spPr>
        <p:txBody>
          <a:bodyPr/>
          <a:lstStyle/>
          <a:p>
            <a:r>
              <a:rPr lang="en-US" altLang="en-US" sz="2000"/>
              <a:t>The Lease Agreement executed between the landlord and family after the passed initial inspection should include the following:</a:t>
            </a:r>
          </a:p>
          <a:p>
            <a:pPr lvl="1"/>
            <a:r>
              <a:rPr lang="en-US" altLang="en-US"/>
              <a:t>Family Composition </a:t>
            </a:r>
          </a:p>
          <a:p>
            <a:pPr lvl="1"/>
            <a:r>
              <a:rPr lang="en-US" altLang="en-US"/>
              <a:t>Unit Address - is same as the address inspected</a:t>
            </a:r>
          </a:p>
          <a:p>
            <a:pPr lvl="1"/>
            <a:r>
              <a:rPr lang="en-US" altLang="en-US"/>
              <a:t>Effective date of the lease </a:t>
            </a:r>
          </a:p>
          <a:p>
            <a:pPr lvl="1"/>
            <a:r>
              <a:rPr lang="en-US" altLang="en-US"/>
              <a:t>Initial team of the Lease and renewal terms</a:t>
            </a:r>
          </a:p>
          <a:p>
            <a:pPr lvl="1"/>
            <a:r>
              <a:rPr lang="en-US" altLang="en-US"/>
              <a:t>Initial rent to owner </a:t>
            </a:r>
          </a:p>
          <a:p>
            <a:pPr lvl="1"/>
            <a:r>
              <a:rPr lang="en-US" altLang="en-US"/>
              <a:t>Responsibility of utilities, appliances outlined in lease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1691F-A866-4DA3-B504-D365A991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0AB8F-9CCD-4B37-8894-A08614FE143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DC4A09-B8FB-4978-B07F-8FD1E00A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Leasing Process – Contract Execution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69BE516-D1DC-467E-8229-99D3825CE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Once the unit passes the initial inspection the PHA will contact the landlord for an executed date 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The lease will be submitted to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hlinkClick r:id="rId2"/>
              </a:rPr>
              <a:t>sec8_landlords@tucsonaz.gov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 HAP Contract will be forwarded to the landlord through email 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Once received back the PHA will execute and issue payment 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7BBC3-FD6D-429E-BEDB-56EF1D4C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1D65-3994-4948-9D2E-FFC1D55E6A1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C70E0D3-6303-4B44-A57E-50B61A209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Change of Ownership 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474EBDE0-E605-4887-B9CF-67C0153B6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If the property is sole or the property management company changes the City of Tucson will require a Change of Ownership Packet be submitted (</a:t>
            </a:r>
            <a:r>
              <a:rPr lang="en-US" altLang="en-US" sz="2000" i="1"/>
              <a:t>please see change of ownership packet in folder</a:t>
            </a:r>
            <a:r>
              <a:rPr lang="en-US" altLang="en-US" sz="2000"/>
              <a:t>)</a:t>
            </a:r>
          </a:p>
          <a:p>
            <a:r>
              <a:rPr lang="en-US" altLang="en-US" sz="2000"/>
              <a:t>Please contact Elisa Gracia if you should need the packet or need to submit a change of ownership </a:t>
            </a:r>
            <a:r>
              <a:rPr lang="en-US" altLang="en-US" sz="2000">
                <a:hlinkClick r:id="rId2"/>
              </a:rPr>
              <a:t>Elisa.Gracia@tucsonaz.gov</a:t>
            </a:r>
            <a:r>
              <a:rPr lang="en-US" altLang="en-US" sz="2000"/>
              <a:t> 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9B490-EBC7-4D58-B391-F53CE469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9FE9-CEEC-4EC8-91C3-F3A9A2D3C16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A3E4C4-23D3-4182-BAA9-AC8002330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Changes in Banking Information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5F9556D-DA84-4F31-A71A-E0799CFFA3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We will need a new EFT form along with a canceled check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You must provide the previous banking information as well as the new information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You must notify us by the 20</a:t>
            </a:r>
            <a:r>
              <a:rPr lang="en-US" altLang="en-US" sz="2000" baseline="30000">
                <a:latin typeface="Times New Roman" panose="02020603050405020304" pitchFamily="18" charset="0"/>
              </a:rPr>
              <a:t>th</a:t>
            </a:r>
            <a:r>
              <a:rPr lang="en-US" altLang="en-US" sz="2000">
                <a:latin typeface="Times New Roman" panose="02020603050405020304" pitchFamily="18" charset="0"/>
              </a:rPr>
              <a:t> of the month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Your first payment may be a check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90600-9802-43DD-AAF9-4F541660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832D4-74D9-4CF0-8968-AAEF303A555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>
            <a:extLst>
              <a:ext uri="{FF2B5EF4-FFF2-40B4-BE49-F238E27FC236}">
                <a16:creationId xmlns:a16="http://schemas.microsoft.com/office/drawing/2014/main" id="{DBA089E4-0F35-4196-BA29-9E8B4801B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Relationship Cycle </a:t>
            </a:r>
          </a:p>
        </p:txBody>
      </p:sp>
      <p:sp>
        <p:nvSpPr>
          <p:cNvPr id="18435" name="Rectangle 2051">
            <a:extLst>
              <a:ext uri="{FF2B5EF4-FFF2-40B4-BE49-F238E27FC236}">
                <a16:creationId xmlns:a16="http://schemas.microsoft.com/office/drawing/2014/main" id="{04F08333-BD20-41D9-8688-1FB51A07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0747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953A147-94E9-49D0-A7DC-5F4DF3778156}"/>
              </a:ext>
            </a:extLst>
          </p:cNvPr>
          <p:cNvSpPr/>
          <p:nvPr/>
        </p:nvSpPr>
        <p:spPr>
          <a:xfrm rot="19330034">
            <a:off x="854075" y="3656013"/>
            <a:ext cx="3105150" cy="7842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3">
            <a:extLst>
              <a:ext uri="{FF2B5EF4-FFF2-40B4-BE49-F238E27FC236}">
                <a16:creationId xmlns:a16="http://schemas.microsoft.com/office/drawing/2014/main" id="{D57BE4C0-CA6D-4303-AF9B-41F0AE6BF8EC}"/>
              </a:ext>
            </a:extLst>
          </p:cNvPr>
          <p:cNvSpPr txBox="1">
            <a:spLocks noChangeArrowheads="1"/>
          </p:cNvSpPr>
          <p:nvPr/>
        </p:nvSpPr>
        <p:spPr bwMode="auto">
          <a:xfrm rot="19305830">
            <a:off x="1450975" y="3954463"/>
            <a:ext cx="1804988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en-US" altLang="en-US" sz="1400" b="1" dirty="0"/>
              <a:t>HAP Contract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E0260A5-B435-486C-BC01-63F71930E2A8}"/>
              </a:ext>
            </a:extLst>
          </p:cNvPr>
          <p:cNvSpPr/>
          <p:nvPr/>
        </p:nvSpPr>
        <p:spPr>
          <a:xfrm rot="2245449">
            <a:off x="4835525" y="3738563"/>
            <a:ext cx="3194050" cy="7207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9" name="TextBox 4">
            <a:extLst>
              <a:ext uri="{FF2B5EF4-FFF2-40B4-BE49-F238E27FC236}">
                <a16:creationId xmlns:a16="http://schemas.microsoft.com/office/drawing/2014/main" id="{E20A95B9-597D-495F-BED3-3B01847FC14E}"/>
              </a:ext>
            </a:extLst>
          </p:cNvPr>
          <p:cNvSpPr txBox="1">
            <a:spLocks noChangeArrowheads="1"/>
          </p:cNvSpPr>
          <p:nvPr/>
        </p:nvSpPr>
        <p:spPr bwMode="auto">
          <a:xfrm rot="2268274">
            <a:off x="5226050" y="3959225"/>
            <a:ext cx="2546350" cy="30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latin typeface="Times New Roman" panose="02020603050405020304" pitchFamily="18" charset="0"/>
              </a:rPr>
              <a:t>Statement of Family Obligations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C338C3-9140-4163-A7C8-D3652F88491A}"/>
              </a:ext>
            </a:extLst>
          </p:cNvPr>
          <p:cNvSpPr/>
          <p:nvPr/>
        </p:nvSpPr>
        <p:spPr>
          <a:xfrm>
            <a:off x="3505200" y="2451100"/>
            <a:ext cx="1866900" cy="519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City of Tucson HCV Program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F465B-DA6D-4179-8599-7D3C96C309D4}"/>
              </a:ext>
            </a:extLst>
          </p:cNvPr>
          <p:cNvSpPr/>
          <p:nvPr/>
        </p:nvSpPr>
        <p:spPr>
          <a:xfrm>
            <a:off x="736600" y="5311775"/>
            <a:ext cx="1701800" cy="595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Landlord</a:t>
            </a:r>
            <a:r>
              <a:rPr lang="en-US" dirty="0"/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D84098-C66C-4FE9-83AB-058FFB17E58E}"/>
              </a:ext>
            </a:extLst>
          </p:cNvPr>
          <p:cNvSpPr/>
          <p:nvPr/>
        </p:nvSpPr>
        <p:spPr>
          <a:xfrm>
            <a:off x="6172200" y="5311775"/>
            <a:ext cx="2235200" cy="630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HCV Program Participant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80607C54-3CBC-4CE3-90F6-26C5BE9FCF50}"/>
              </a:ext>
            </a:extLst>
          </p:cNvPr>
          <p:cNvSpPr/>
          <p:nvPr/>
        </p:nvSpPr>
        <p:spPr>
          <a:xfrm>
            <a:off x="2667000" y="5354638"/>
            <a:ext cx="3276600" cy="66675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Lease Agreement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BFF94-D5CF-48D0-84E1-705E60F4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14D21-1E15-4C1D-9877-6CE760ABD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AE66D1C6-F209-49EC-A430-FEC99D12E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Landlord Helpful Hints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B942F34-C6CA-4D07-9564-EF99FA697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338" y="2490788"/>
            <a:ext cx="7205662" cy="3444875"/>
          </a:xfrm>
        </p:spPr>
        <p:txBody>
          <a:bodyPr/>
          <a:lstStyle/>
          <a:p>
            <a:r>
              <a:rPr lang="en-US" altLang="en-US" sz="2000"/>
              <a:t>Rental amount must be approved even after the initial year </a:t>
            </a:r>
          </a:p>
          <a:p>
            <a:r>
              <a:rPr lang="en-US" altLang="en-US" sz="2000"/>
              <a:t>Unit transfers within the property must be approved by the PHA and go through the same RTA process as the initial unit </a:t>
            </a:r>
          </a:p>
          <a:p>
            <a:r>
              <a:rPr lang="en-US" altLang="en-US" sz="2000"/>
              <a:t>Changes in utilities responsibility require a new HAP Contract</a:t>
            </a:r>
          </a:p>
          <a:p>
            <a:r>
              <a:rPr lang="en-US" altLang="en-US" sz="2000"/>
              <a:t>Visit the Landlord Portal for HAP payments located at </a:t>
            </a:r>
            <a:r>
              <a:rPr lang="en-US" altLang="en-US" sz="2000">
                <a:hlinkClick r:id="rId2"/>
              </a:rPr>
              <a:t>https://tucsonaz.partnerinhousing.com/View/Security/Login.aspx</a:t>
            </a:r>
            <a:endParaRPr lang="en-US" altLang="en-US" sz="2000"/>
          </a:p>
          <a:p>
            <a:r>
              <a:rPr lang="en-US" altLang="en-US" sz="2000"/>
              <a:t>If you have issues logging in please contact Elisa Gracia @ </a:t>
            </a:r>
            <a:r>
              <a:rPr lang="en-US" altLang="en-US" sz="2000">
                <a:hlinkClick r:id="rId3"/>
              </a:rPr>
              <a:t>Elisa.Gracia@tucsonaz.gov</a:t>
            </a:r>
            <a:r>
              <a:rPr lang="en-US" altLang="en-US" sz="20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688D-6E1E-4298-8D2F-51A0AEA3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CD08-11E8-4637-9D9D-6DCCE81A3C1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58CE0294-30C2-4AD9-B3B1-A6972F3D2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Monotype Sorts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buFont typeface="Monotype Sorts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Monotype Sorts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131" name="Title 2">
            <a:extLst>
              <a:ext uri="{FF2B5EF4-FFF2-40B4-BE49-F238E27FC236}">
                <a16:creationId xmlns:a16="http://schemas.microsoft.com/office/drawing/2014/main" id="{D3627E55-69C5-410B-AA33-344471DD6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HCV Organizational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76228-887B-4817-896A-26370D6D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01D65-B739-4C4B-9AFE-1F15374F742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77603D-5384-407F-84C9-7D0AC1396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742604"/>
              </p:ext>
            </p:extLst>
          </p:nvPr>
        </p:nvGraphicFramePr>
        <p:xfrm>
          <a:off x="914400" y="2366168"/>
          <a:ext cx="7620000" cy="380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C676B79-B0E8-4E78-9F44-528A4B6FD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n>
                  <a:noFill/>
                </a:ln>
              </a:rPr>
              <a:t>Questions????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2EF7B-259F-42B4-8B04-69DB3D8B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AF14E-B766-4E97-8D53-CB0F17B82BD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49156" name="Picture 12">
            <a:extLst>
              <a:ext uri="{FF2B5EF4-FFF2-40B4-BE49-F238E27FC236}">
                <a16:creationId xmlns:a16="http://schemas.microsoft.com/office/drawing/2014/main" id="{F44BDB2C-BC81-40D0-B096-44A27FE1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2384425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3">
            <a:extLst>
              <a:ext uri="{FF2B5EF4-FFF2-40B4-BE49-F238E27FC236}">
                <a16:creationId xmlns:a16="http://schemas.microsoft.com/office/drawing/2014/main" id="{F532C8C4-A89F-44A0-871B-8C4D3A25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81688"/>
            <a:ext cx="3276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900">
                <a:hlinkClick r:id="rId3" tooltip="http://justintarte.blogspot.com/2011/12/top-10-questions-to-ask-yourself-in.html?m=0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4" tooltip="https://creativecommons.org/licenses/by/3.0/"/>
              </a:rPr>
              <a:t>CC BY</a:t>
            </a:r>
            <a:endParaRPr lang="en-US" altLang="en-US" sz="9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5A09280-5773-4045-9268-2FCD89E1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PHA Responsibilities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5149481-E77F-4B06-8AA2-F42CE21A2D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Execute HAP contract no later 60 days from the start date of the lease agreement  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PHA must make monthly HAP payments to the owner on behalf of the family each month </a:t>
            </a:r>
          </a:p>
          <a:p>
            <a:pPr lvl="1"/>
            <a:r>
              <a:rPr lang="en-US" altLang="en-US" dirty="0"/>
              <a:t>Payments are disbursed no later than the 5</a:t>
            </a:r>
            <a:r>
              <a:rPr lang="en-US" altLang="en-US" baseline="30000" dirty="0"/>
              <a:t>th</a:t>
            </a:r>
            <a:r>
              <a:rPr lang="en-US" altLang="en-US" dirty="0"/>
              <a:t> working day of the month </a:t>
            </a:r>
          </a:p>
          <a:p>
            <a:pPr lvl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73218-D704-43B6-B32D-43ED7321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2C74C-78C9-4D1E-B25F-C81728395A5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464DD9E-8E96-4CF1-A278-F3EE34783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PHA Responsibilities (con’t)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A0097A2-3EC0-4195-8FA2-E5EBD7AA02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PHA will not make any payments when the unit does not meet HQS </a:t>
            </a:r>
          </a:p>
          <a:p>
            <a:r>
              <a:rPr lang="en-US" altLang="en-US" sz="2000" dirty="0"/>
              <a:t>PHA may inspect the contract unit and premises at such times as the PHA determines necessary </a:t>
            </a:r>
          </a:p>
          <a:p>
            <a:r>
              <a:rPr lang="en-US" altLang="en-US" sz="2000" dirty="0"/>
              <a:t>Late fees can be requested by the landlord – the request must be in writing, with the late notice sent to the family as well as the ledger showing the fees were charged </a:t>
            </a:r>
          </a:p>
          <a:p>
            <a:pPr lvl="1"/>
            <a:r>
              <a:rPr lang="en-US" altLang="en-US" sz="1600" dirty="0"/>
              <a:t>PHA is not obligated to pay late fees if it is due to factors beyond the PHA’s control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049BC-FE6A-47A9-B49D-6540E6C8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B54DC-BDD5-4B88-8413-E3BF0FA1535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2E7161D-37B5-4FCB-96DB-E7ED2214D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1219200"/>
            <a:ext cx="6799262" cy="1000125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Landlord Responsibilities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9B531D-CCCA-454F-81DC-B851B9CA2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810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Screen participant families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Maintain housing unit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Enforce the lease agreement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Comply with the terms of the HAP Contract (</a:t>
            </a:r>
            <a:r>
              <a:rPr lang="en-US" alt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will discuss further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Comply with Fair Housing Laws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Comply with the Arizona Residential Landlord and Tenant Act 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Adhere to the VAWA Act of 2015 (</a:t>
            </a:r>
            <a:r>
              <a:rPr lang="en-US" alt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will discuss further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80000"/>
              </a:lnSpc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16CFF-7FE3-498B-ABB9-E8CB9A1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08407-6B4D-43ED-A303-0E59D66DA8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EE9ABEE-B210-453A-8418-A0113D8F3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1066800"/>
            <a:ext cx="6799262" cy="1152525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Landlord Responsibilities (con’t)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7C8B9DC-34A4-4AF9-B0F3-2B03F3A547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Notify the PHA promptly when a family vacates the unit </a:t>
            </a:r>
          </a:p>
          <a:p>
            <a:pPr eaLnBrk="1" hangingPunct="1"/>
            <a:r>
              <a:rPr lang="en-US" altLang="en-US" sz="2000" dirty="0"/>
              <a:t>Not allow an unauthorized occupant to reside in the unit without PHA approval </a:t>
            </a:r>
          </a:p>
          <a:p>
            <a:pPr eaLnBrk="1" hangingPunct="1"/>
            <a:r>
              <a:rPr lang="en-US" altLang="en-US" sz="2000" dirty="0"/>
              <a:t>Has not received and will not receive any payments or other considerations for rental of the contract unit during the HAP Contract term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7CEC6-21F6-4169-B019-8CCFEBE6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A96EA-228E-49D5-AF4D-BC9C7DD6BD5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C0C7972-2A2E-4D54-AA77-C228E7D4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Landlord Responsibilities (con’t)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70D1145-BCAF-487C-90E5-4A3763875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Provide all utilities needed to comply with HQS (</a:t>
            </a:r>
            <a:r>
              <a:rPr lang="en-US" altLang="en-US" sz="2000" i="1"/>
              <a:t>responsibility can be changed after the initial contract term with PHA approval</a:t>
            </a:r>
            <a:r>
              <a:rPr lang="en-US" altLang="en-US" sz="2000"/>
              <a:t>)</a:t>
            </a:r>
          </a:p>
          <a:p>
            <a:pPr eaLnBrk="1" hangingPunct="1"/>
            <a:r>
              <a:rPr lang="en-US" altLang="en-US" sz="2000"/>
              <a:t>Must provide any information pertinent to the HAP Contract including ledgers, notices, etc. </a:t>
            </a:r>
          </a:p>
          <a:p>
            <a:pPr eaLnBrk="1" hangingPunct="1"/>
            <a:r>
              <a:rPr lang="en-US" altLang="en-US" sz="2000"/>
              <a:t>Not assign the HAP Contract to a new owner without the prior written consent of the PHA </a:t>
            </a:r>
          </a:p>
          <a:p>
            <a:pPr eaLnBrk="1" hangingPunct="1"/>
            <a:r>
              <a:rPr lang="en-US" altLang="en-US" sz="2000"/>
              <a:t>Provide a copy of all notices issued to the family in reference to their tenancy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50DA3-F4D6-422E-83B0-9963221B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5D85-28E1-4864-9A38-F4F988C942F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A13A52A-C713-41DF-B284-CB8789D1C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1143000"/>
            <a:ext cx="6797675" cy="923925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Landlord Responsibilities (con’t)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B4F7DBB6-C366-4CA2-A67E-17DE4BC36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Not have a conflict of interest – any employee of PHA, any contractor, agent who formulates policy; any present or former member or officer of the PHA (except the Resident Participant)</a:t>
            </a:r>
          </a:p>
          <a:p>
            <a:pPr eaLnBrk="1" hangingPunct="1"/>
            <a:r>
              <a:rPr lang="en-US" altLang="en-US" sz="2000"/>
              <a:t>May not rent to “immediate family member” – spouse, parent (including step-parent); child (including step-child); sister/brother (including step-sister/step-brother); grandparent; and grandchild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B7F3B-E79E-4A90-9E41-9E15002B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1CC80-5302-4B83-87E5-5D2DEF6C05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41359</TotalTime>
  <Words>1810</Words>
  <Application>Microsoft Office PowerPoint</Application>
  <PresentationFormat>On-screen Show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Monotype Sorts</vt:lpstr>
      <vt:lpstr>Times New Roman</vt:lpstr>
      <vt:lpstr>Organic</vt:lpstr>
      <vt:lpstr>City of Tucson  Housing and Community Development</vt:lpstr>
      <vt:lpstr>Agenda</vt:lpstr>
      <vt:lpstr>Relationship Cycle </vt:lpstr>
      <vt:lpstr>PHA Responsibilities </vt:lpstr>
      <vt:lpstr>PHA Responsibilities (con’t) </vt:lpstr>
      <vt:lpstr>Landlord Responsibilities</vt:lpstr>
      <vt:lpstr>Landlord Responsibilities (con’t)</vt:lpstr>
      <vt:lpstr>Landlord Responsibilities (con’t)</vt:lpstr>
      <vt:lpstr>Landlord Responsibilities (con’t)</vt:lpstr>
      <vt:lpstr>Tenant Responsibilities </vt:lpstr>
      <vt:lpstr>Listing Properties for the HCV Program</vt:lpstr>
      <vt:lpstr>Rent Reasonableness</vt:lpstr>
      <vt:lpstr>Rent Reasonableness (con’t)</vt:lpstr>
      <vt:lpstr>Rental Increase Request </vt:lpstr>
      <vt:lpstr>Inspections </vt:lpstr>
      <vt:lpstr>Inspections (con’t)</vt:lpstr>
      <vt:lpstr>Inspections (con’t)</vt:lpstr>
      <vt:lpstr>Biennial Inspections</vt:lpstr>
      <vt:lpstr>Inspections – Tenant Caused Damages</vt:lpstr>
      <vt:lpstr>Inspections – Unit Abatement </vt:lpstr>
      <vt:lpstr>Inspection – Unit Abatement</vt:lpstr>
      <vt:lpstr>Inspections – Extension Request</vt:lpstr>
      <vt:lpstr>Inspections – Extension Request (con’t)</vt:lpstr>
      <vt:lpstr>Inspections – Extension Request (con’t)</vt:lpstr>
      <vt:lpstr>Leasing Process – RTA/Initial Inspection</vt:lpstr>
      <vt:lpstr>Leasing Process – Lease Agreement</vt:lpstr>
      <vt:lpstr>Leasing Process – Contract Execution</vt:lpstr>
      <vt:lpstr>Change of Ownership </vt:lpstr>
      <vt:lpstr>Changes in Banking Information</vt:lpstr>
      <vt:lpstr>Landlord Helpful Hints</vt:lpstr>
      <vt:lpstr>HCV Organizational Chart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Highlights</dc:title>
  <dc:creator>Adolph Valfre</dc:creator>
  <cp:lastModifiedBy>Fernando Moraga</cp:lastModifiedBy>
  <cp:revision>149</cp:revision>
  <cp:lastPrinted>2019-08-07T18:29:58Z</cp:lastPrinted>
  <dcterms:created xsi:type="dcterms:W3CDTF">2001-02-19T02:34:10Z</dcterms:created>
  <dcterms:modified xsi:type="dcterms:W3CDTF">2021-02-10T16:56:45Z</dcterms:modified>
</cp:coreProperties>
</file>